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51"/>
  </p:notesMasterIdLst>
  <p:sldIdLst>
    <p:sldId id="287" r:id="rId2"/>
    <p:sldId id="266" r:id="rId3"/>
    <p:sldId id="293" r:id="rId4"/>
    <p:sldId id="292" r:id="rId5"/>
    <p:sldId id="299" r:id="rId6"/>
    <p:sldId id="332" r:id="rId7"/>
    <p:sldId id="311" r:id="rId8"/>
    <p:sldId id="346" r:id="rId9"/>
    <p:sldId id="347" r:id="rId10"/>
    <p:sldId id="345" r:id="rId11"/>
    <p:sldId id="348" r:id="rId12"/>
    <p:sldId id="318" r:id="rId13"/>
    <p:sldId id="349" r:id="rId14"/>
    <p:sldId id="350" r:id="rId15"/>
    <p:sldId id="351" r:id="rId16"/>
    <p:sldId id="352" r:id="rId17"/>
    <p:sldId id="315" r:id="rId18"/>
    <p:sldId id="353" r:id="rId19"/>
    <p:sldId id="359" r:id="rId20"/>
    <p:sldId id="360" r:id="rId21"/>
    <p:sldId id="355" r:id="rId22"/>
    <p:sldId id="322" r:id="rId23"/>
    <p:sldId id="358" r:id="rId24"/>
    <p:sldId id="333" r:id="rId25"/>
    <p:sldId id="356" r:id="rId26"/>
    <p:sldId id="357" r:id="rId27"/>
    <p:sldId id="330" r:id="rId28"/>
    <p:sldId id="325" r:id="rId29"/>
    <p:sldId id="323" r:id="rId30"/>
    <p:sldId id="298" r:id="rId31"/>
    <p:sldId id="290" r:id="rId32"/>
    <p:sldId id="335" r:id="rId33"/>
    <p:sldId id="328" r:id="rId34"/>
    <p:sldId id="295" r:id="rId35"/>
    <p:sldId id="283" r:id="rId36"/>
    <p:sldId id="294" r:id="rId37"/>
    <p:sldId id="285" r:id="rId38"/>
    <p:sldId id="258" r:id="rId39"/>
    <p:sldId id="260" r:id="rId40"/>
    <p:sldId id="259" r:id="rId41"/>
    <p:sldId id="300" r:id="rId42"/>
    <p:sldId id="310" r:id="rId43"/>
    <p:sldId id="309" r:id="rId44"/>
    <p:sldId id="301" r:id="rId45"/>
    <p:sldId id="302" r:id="rId46"/>
    <p:sldId id="303" r:id="rId47"/>
    <p:sldId id="305" r:id="rId48"/>
    <p:sldId id="304" r:id="rId49"/>
    <p:sldId id="307" r:id="rId5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 snapToGrid="0">
      <p:cViewPr varScale="1">
        <p:scale>
          <a:sx n="80" d="100"/>
          <a:sy n="80" d="100"/>
        </p:scale>
        <p:origin x="936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/>
            <a:t>Challenges</a:t>
          </a:r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Summary- 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perfect</a:t>
          </a:r>
          <a:r>
            <a:rPr lang="de-DE" dirty="0"/>
            <a:t> recipe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Results</a:t>
          </a:r>
          <a:r>
            <a:rPr lang="de-DE" dirty="0"/>
            <a:t> and </a:t>
          </a:r>
          <a:r>
            <a:rPr lang="de-DE" dirty="0" err="1"/>
            <a:t>Discussion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 dirty="0" err="1"/>
            <a:t>Recap</a:t>
          </a:r>
          <a:r>
            <a:rPr lang="de-DE" dirty="0"/>
            <a:t> </a:t>
          </a:r>
          <a:r>
            <a:rPr lang="de-DE" dirty="0" err="1"/>
            <a:t>datasets</a:t>
          </a:r>
          <a:r>
            <a:rPr lang="de-DE" dirty="0"/>
            <a:t> </a:t>
          </a:r>
          <a:r>
            <a:rPr lang="de-DE" dirty="0" err="1"/>
            <a:t>difficulties</a:t>
          </a:r>
          <a:endParaRPr lang="de-DE" dirty="0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-250" custLinFactNeighborY="-17326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1201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Recap</a:t>
          </a:r>
          <a:r>
            <a:rPr lang="de-DE" sz="2700" kern="1200" dirty="0"/>
            <a:t> </a:t>
          </a:r>
          <a:r>
            <a:rPr lang="de-DE" sz="2700" kern="1200" dirty="0" err="1"/>
            <a:t>datasets</a:t>
          </a:r>
          <a:r>
            <a:rPr lang="de-DE" sz="2700" kern="1200" dirty="0"/>
            <a:t> </a:t>
          </a:r>
          <a:r>
            <a:rPr lang="de-DE" sz="2700" kern="1200" dirty="0" err="1"/>
            <a:t>difficulties</a:t>
          </a:r>
          <a:endParaRPr lang="de-DE" sz="27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Results</a:t>
          </a:r>
          <a:r>
            <a:rPr lang="de-DE" sz="2700" kern="1200" dirty="0"/>
            <a:t> and </a:t>
          </a:r>
          <a:r>
            <a:rPr lang="de-DE" sz="2700" kern="1200" dirty="0" err="1"/>
            <a:t>Discussion</a:t>
          </a:r>
          <a:endParaRPr lang="de-DE" sz="27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Challenges</a:t>
          </a:r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Summary-  </a:t>
          </a:r>
          <a:r>
            <a:rPr lang="de-DE" sz="2700" kern="1200" dirty="0" err="1"/>
            <a:t>the</a:t>
          </a:r>
          <a:r>
            <a:rPr lang="de-DE" sz="2700" kern="1200" dirty="0"/>
            <a:t> </a:t>
          </a:r>
          <a:r>
            <a:rPr lang="de-DE" sz="2700" kern="1200" dirty="0" err="1"/>
            <a:t>perfect</a:t>
          </a:r>
          <a:r>
            <a:rPr lang="de-DE" sz="2700" kern="1200" dirty="0"/>
            <a:t> recipe</a:t>
          </a:r>
        </a:p>
      </dsp:txBody>
      <dsp:txXfrm>
        <a:off x="7531820" y="835071"/>
        <a:ext cx="2090645" cy="2090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0" y="0"/>
          <a:ext cx="4056066" cy="2283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66881" y="66881"/>
        <a:ext cx="3922304" cy="21497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11411" y="0"/>
          <a:ext cx="5834368" cy="2773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92643" y="81232"/>
        <a:ext cx="5671904" cy="2610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17.07.2022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358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38.png"/><Relationship Id="rId5" Type="http://schemas.openxmlformats.org/officeDocument/2006/relationships/image" Target="../media/image10.png"/><Relationship Id="rId10" Type="http://schemas.openxmlformats.org/officeDocument/2006/relationships/image" Target="../media/image37.png"/><Relationship Id="rId4" Type="http://schemas.openxmlformats.org/officeDocument/2006/relationships/image" Target="../media/image9.sv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7.png"/><Relationship Id="rId3" Type="http://schemas.openxmlformats.org/officeDocument/2006/relationships/image" Target="../media/image61.png"/><Relationship Id="rId7" Type="http://schemas.openxmlformats.org/officeDocument/2006/relationships/image" Target="../../clipboard/media/image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../clipboard/media/image10.png"/><Relationship Id="rId5" Type="http://schemas.openxmlformats.org/officeDocument/2006/relationships/image" Target="../media/image63.png"/><Relationship Id="rId10" Type="http://schemas.openxmlformats.org/officeDocument/2006/relationships/image" Target="../../clipboard/media/image9.png"/><Relationship Id="rId4" Type="http://schemas.openxmlformats.org/officeDocument/2006/relationships/image" Target="../media/image62.png"/><Relationship Id="rId9" Type="http://schemas.openxmlformats.org/officeDocument/2006/relationships/image" Target="../../clipboard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1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84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  <p:pic>
        <p:nvPicPr>
          <p:cNvPr id="5" name="Grafik 4" descr="Kessel mit einfarbiger Füllung">
            <a:extLst>
              <a:ext uri="{FF2B5EF4-FFF2-40B4-BE49-F238E27FC236}">
                <a16:creationId xmlns:a16="http://schemas.microsoft.com/office/drawing/2014/main" id="{C696784F-C09D-EE02-35F4-2D6BDEFFD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5616" y="1245733"/>
            <a:ext cx="3635829" cy="363582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983DFB6-A3E2-F013-D52C-147EA2A927AD}"/>
              </a:ext>
            </a:extLst>
          </p:cNvPr>
          <p:cNvSpPr txBox="1"/>
          <p:nvPr/>
        </p:nvSpPr>
        <p:spPr>
          <a:xfrm>
            <a:off x="5325655" y="4113478"/>
            <a:ext cx="363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Dice</a:t>
            </a:r>
            <a:r>
              <a:rPr lang="de-DE" dirty="0">
                <a:solidFill>
                  <a:schemeClr val="bg1"/>
                </a:solidFill>
              </a:rPr>
              <a:t> Score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8F1A26-972B-03E2-8051-8C9D2E48959A}"/>
              </a:ext>
            </a:extLst>
          </p:cNvPr>
          <p:cNvSpPr txBox="1"/>
          <p:nvPr/>
        </p:nvSpPr>
        <p:spPr>
          <a:xfrm>
            <a:off x="3375752" y="1235947"/>
            <a:ext cx="351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5C5E6B6-4260-D330-F483-7DCF085E7012}"/>
              </a:ext>
            </a:extLst>
          </p:cNvPr>
          <p:cNvSpPr txBox="1"/>
          <p:nvPr/>
        </p:nvSpPr>
        <p:spPr>
          <a:xfrm>
            <a:off x="6155292" y="706167"/>
            <a:ext cx="2525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Global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84D78C1-3C00-54E0-23DF-03340293BBCE}"/>
              </a:ext>
            </a:extLst>
          </p:cNvPr>
          <p:cNvSpPr txBox="1"/>
          <p:nvPr/>
        </p:nvSpPr>
        <p:spPr>
          <a:xfrm>
            <a:off x="4756309" y="613654"/>
            <a:ext cx="247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 </a:t>
            </a:r>
            <a:r>
              <a:rPr lang="de-DE" dirty="0" err="1"/>
              <a:t>datasets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6C63DD6-186C-F981-A1EB-FBF15FAA71F2}"/>
              </a:ext>
            </a:extLst>
          </p:cNvPr>
          <p:cNvSpPr txBox="1"/>
          <p:nvPr/>
        </p:nvSpPr>
        <p:spPr>
          <a:xfrm>
            <a:off x="4756309" y="5252721"/>
            <a:ext cx="492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Optimal </a:t>
            </a:r>
            <a:r>
              <a:rPr lang="de-DE" dirty="0" err="1"/>
              <a:t>segmented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8569FD39-18C7-6581-36DE-9EC742AF345A}"/>
              </a:ext>
            </a:extLst>
          </p:cNvPr>
          <p:cNvSpPr/>
          <p:nvPr/>
        </p:nvSpPr>
        <p:spPr>
          <a:xfrm>
            <a:off x="5719696" y="4482810"/>
            <a:ext cx="544285" cy="5342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5963F2A-7581-4605-E4E8-1BE85D509459}"/>
              </a:ext>
            </a:extLst>
          </p:cNvPr>
          <p:cNvSpPr txBox="1"/>
          <p:nvPr/>
        </p:nvSpPr>
        <p:spPr>
          <a:xfrm rot="1200019">
            <a:off x="9427772" y="1865112"/>
            <a:ext cx="271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adaptive Otsu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average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4988D3C-C88E-8FFE-1865-2BF8CC89BE5F}"/>
              </a:ext>
            </a:extLst>
          </p:cNvPr>
          <p:cNvSpPr txBox="1"/>
          <p:nvPr/>
        </p:nvSpPr>
        <p:spPr>
          <a:xfrm rot="1087060">
            <a:off x="8174390" y="627264"/>
            <a:ext cx="258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DFA68EC-0F91-46F6-ACC2-D4541DCD6907}"/>
              </a:ext>
            </a:extLst>
          </p:cNvPr>
          <p:cNvSpPr txBox="1"/>
          <p:nvPr/>
        </p:nvSpPr>
        <p:spPr>
          <a:xfrm rot="18826689">
            <a:off x="112758" y="469551"/>
            <a:ext cx="16084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Median </a:t>
            </a:r>
            <a:r>
              <a:rPr lang="de-DE" sz="1400" dirty="0" err="1"/>
              <a:t>filter</a:t>
            </a:r>
            <a:endParaRPr lang="de-DE" sz="14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D37E839-60C4-958E-62B0-A0EFC0CF3702}"/>
              </a:ext>
            </a:extLst>
          </p:cNvPr>
          <p:cNvSpPr txBox="1"/>
          <p:nvPr/>
        </p:nvSpPr>
        <p:spPr>
          <a:xfrm rot="19320675">
            <a:off x="-125458" y="779984"/>
            <a:ext cx="39495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Gaussian</a:t>
            </a:r>
            <a:r>
              <a:rPr lang="de-DE" sz="1200" dirty="0"/>
              <a:t> </a:t>
            </a:r>
            <a:r>
              <a:rPr lang="de-DE" sz="1200" dirty="0" err="1"/>
              <a:t>filter</a:t>
            </a:r>
            <a:endParaRPr lang="de-DE" sz="12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E1ADC16-FC3E-31A4-2943-0E09B725CE35}"/>
              </a:ext>
            </a:extLst>
          </p:cNvPr>
          <p:cNvSpPr txBox="1"/>
          <p:nvPr/>
        </p:nvSpPr>
        <p:spPr>
          <a:xfrm rot="18413873">
            <a:off x="1056825" y="921019"/>
            <a:ext cx="23929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/>
              <a:t>Histogram</a:t>
            </a:r>
            <a:r>
              <a:rPr lang="de-DE" sz="1600" dirty="0"/>
              <a:t> </a:t>
            </a:r>
            <a:r>
              <a:rPr lang="de-DE" sz="1600" dirty="0" err="1"/>
              <a:t>stretching</a:t>
            </a:r>
            <a:endParaRPr lang="de-DE" sz="16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662BEE8-C51C-47EB-1AA0-44ECF27E8F84}"/>
              </a:ext>
            </a:extLst>
          </p:cNvPr>
          <p:cNvSpPr txBox="1"/>
          <p:nvPr/>
        </p:nvSpPr>
        <p:spPr>
          <a:xfrm rot="1349851">
            <a:off x="7359672" y="2250982"/>
            <a:ext cx="315864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500" dirty="0" err="1"/>
              <a:t>Two</a:t>
            </a:r>
            <a:r>
              <a:rPr lang="de-DE" sz="1500" dirty="0"/>
              <a:t>-level Otsu </a:t>
            </a:r>
            <a:r>
              <a:rPr lang="de-DE" sz="1500" dirty="0" err="1"/>
              <a:t>thresholding</a:t>
            </a:r>
            <a:r>
              <a:rPr lang="de-DE" sz="1500" dirty="0"/>
              <a:t> </a:t>
            </a:r>
            <a:r>
              <a:rPr lang="de-DE" sz="1500" dirty="0" err="1"/>
              <a:t>clip</a:t>
            </a:r>
            <a:endParaRPr lang="de-DE" sz="15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4CCF184-E53C-4ADA-8CAD-049782F62306}"/>
              </a:ext>
            </a:extLst>
          </p:cNvPr>
          <p:cNvSpPr txBox="1"/>
          <p:nvPr/>
        </p:nvSpPr>
        <p:spPr>
          <a:xfrm rot="20490374">
            <a:off x="3103533" y="1773436"/>
            <a:ext cx="315864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500" dirty="0" err="1"/>
              <a:t>Postprocessing</a:t>
            </a:r>
            <a:endParaRPr lang="de-DE" sz="15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F31D45-5F22-4ABA-92E0-EA92F61E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000" dirty="0"/>
              <a:t>N2DH-GOWT1: </a:t>
            </a:r>
            <a:r>
              <a:rPr lang="de-DE" sz="3000" dirty="0" err="1"/>
              <a:t>Effects</a:t>
            </a:r>
            <a:r>
              <a:rPr lang="de-DE" sz="3000" dirty="0"/>
              <a:t> </a:t>
            </a:r>
            <a:r>
              <a:rPr lang="de-DE" sz="3000" dirty="0" err="1"/>
              <a:t>of</a:t>
            </a:r>
            <a:r>
              <a:rPr lang="de-DE" sz="3000" dirty="0"/>
              <a:t> </a:t>
            </a:r>
            <a:r>
              <a:rPr lang="de-DE" sz="3000" dirty="0" err="1"/>
              <a:t>histogram</a:t>
            </a:r>
            <a:r>
              <a:rPr lang="de-DE" sz="3000" dirty="0"/>
              <a:t> </a:t>
            </a:r>
            <a:r>
              <a:rPr lang="de-DE" sz="3000" dirty="0" err="1"/>
              <a:t>stretching</a:t>
            </a:r>
            <a:endParaRPr lang="de-DE" sz="30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C3188B-BF90-4592-91B7-9D74B85AD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07CDB02-D933-443A-B61C-E2AA3A0C44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" t="1553" b="7593"/>
          <a:stretch/>
        </p:blipFill>
        <p:spPr>
          <a:xfrm>
            <a:off x="2020519" y="2067687"/>
            <a:ext cx="8211921" cy="404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46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E883E71-12A1-4ADE-8498-1D2E9DE78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9337D04F-42BA-4A10-9FAE-DB71A9A8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pPr algn="ctr"/>
            <a:r>
              <a:rPr lang="de-DE" sz="3000" dirty="0"/>
              <a:t>NIH3T3: </a:t>
            </a:r>
            <a:r>
              <a:rPr lang="de-DE" sz="3000" dirty="0" err="1"/>
              <a:t>Reflections</a:t>
            </a:r>
            <a:endParaRPr lang="de-DE" sz="3000" dirty="0"/>
          </a:p>
        </p:txBody>
      </p:sp>
      <p:pic>
        <p:nvPicPr>
          <p:cNvPr id="6" name="Grafik 5" descr="Ein Bild, das dunkel, schließen, Nachthimmel enthält.&#10;&#10;Automatisch generierte Beschreibung">
            <a:extLst>
              <a:ext uri="{FF2B5EF4-FFF2-40B4-BE49-F238E27FC236}">
                <a16:creationId xmlns:a16="http://schemas.microsoft.com/office/drawing/2014/main" id="{A8BFFF42-95E0-46D6-8FB1-AD663EEF71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b="7933"/>
          <a:stretch/>
        </p:blipFill>
        <p:spPr>
          <a:xfrm>
            <a:off x="1287918" y="1956583"/>
            <a:ext cx="9867445" cy="384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81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 err="1">
                <a:solidFill>
                  <a:schemeClr val="bg1"/>
                </a:solidFill>
              </a:rPr>
              <a:t>Two</a:t>
            </a:r>
            <a:r>
              <a:rPr lang="de-DE" sz="6600" dirty="0">
                <a:solidFill>
                  <a:schemeClr val="bg1"/>
                </a:solidFill>
              </a:rPr>
              <a:t>-level Otsu </a:t>
            </a:r>
            <a:r>
              <a:rPr lang="de-DE" sz="6600" dirty="0" err="1">
                <a:solidFill>
                  <a:schemeClr val="bg1"/>
                </a:solidFill>
              </a:rPr>
              <a:t>thresholding</a:t>
            </a: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24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BD710-457A-4295-8EE8-19C15579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81928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de-DE" sz="3300" dirty="0" err="1"/>
              <a:t>Preprocessing</a:t>
            </a:r>
            <a:r>
              <a:rPr lang="de-DE" sz="3300" dirty="0"/>
              <a:t> </a:t>
            </a:r>
            <a:r>
              <a:rPr lang="de-DE" sz="3300" dirty="0" err="1"/>
              <a:t>methods</a:t>
            </a:r>
            <a:r>
              <a:rPr lang="de-DE" sz="3300" dirty="0"/>
              <a:t> N2DH-GOWT1 and N2DL-HeLa</a:t>
            </a:r>
            <a:br>
              <a:rPr lang="de-DE" sz="4800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2AA3C-935D-43A0-BFD3-6C4337E1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487B115-1595-4265-9551-80A06225CB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93515"/>
            <a:ext cx="4640262" cy="3402858"/>
          </a:xfrm>
          <a:prstGeom prst="rect">
            <a:avLst/>
          </a:prstGeo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0D5E78E6-3450-42C4-BE3F-97D10FF647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283725"/>
            <a:ext cx="4638675" cy="342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87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BD710-457A-4295-8EE8-19C15579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81928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de-DE" sz="3300" dirty="0" err="1"/>
              <a:t>Preprocessing</a:t>
            </a:r>
            <a:r>
              <a:rPr lang="de-DE" sz="3300" dirty="0"/>
              <a:t> </a:t>
            </a:r>
            <a:r>
              <a:rPr lang="de-DE" sz="3300" dirty="0" err="1"/>
              <a:t>methods</a:t>
            </a:r>
            <a:r>
              <a:rPr lang="de-DE" sz="3300" dirty="0"/>
              <a:t> NIH3T3 </a:t>
            </a:r>
            <a:r>
              <a:rPr lang="de-DE" sz="3300" dirty="0" err="1"/>
              <a:t>two</a:t>
            </a:r>
            <a:r>
              <a:rPr lang="de-DE" sz="3300" dirty="0"/>
              <a:t>-level Otsu and </a:t>
            </a:r>
            <a:r>
              <a:rPr lang="de-DE" sz="3300" dirty="0" err="1"/>
              <a:t>clip</a:t>
            </a:r>
            <a:br>
              <a:rPr lang="de-DE" sz="4800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2AA3C-935D-43A0-BFD3-6C4337E1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CAD5F32C-A2E4-4E82-8888-49AB35B1C6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77155"/>
            <a:ext cx="4640262" cy="3435578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BBBCF2B5-5B0A-40FE-9866-FE37CEA6CA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277742"/>
            <a:ext cx="4638675" cy="343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30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EA88A4-A6F5-42AF-AEF2-36EAB277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0F9E337-83CA-413A-B696-2CCE67049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de-DE" sz="3000" dirty="0"/>
              <a:t>N2DH-GOWT1: </a:t>
            </a:r>
            <a:r>
              <a:rPr lang="de-DE" sz="3000" dirty="0" err="1"/>
              <a:t>Effects</a:t>
            </a:r>
            <a:r>
              <a:rPr lang="de-DE" sz="3000" dirty="0"/>
              <a:t> </a:t>
            </a:r>
            <a:r>
              <a:rPr lang="de-DE" sz="3000" dirty="0" err="1"/>
              <a:t>of</a:t>
            </a:r>
            <a:r>
              <a:rPr lang="de-DE" sz="3000" dirty="0"/>
              <a:t> </a:t>
            </a:r>
            <a:r>
              <a:rPr lang="de-DE" sz="3000" dirty="0" err="1"/>
              <a:t>histogram</a:t>
            </a:r>
            <a:r>
              <a:rPr lang="de-DE" sz="3000" dirty="0"/>
              <a:t> </a:t>
            </a:r>
            <a:r>
              <a:rPr lang="de-DE" sz="3000" dirty="0" err="1"/>
              <a:t>stretching</a:t>
            </a:r>
            <a:endParaRPr lang="de-DE" sz="3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67019F3-8F11-4284-8B77-1613CB56B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" b="6378"/>
          <a:stretch/>
        </p:blipFill>
        <p:spPr>
          <a:xfrm>
            <a:off x="1921099" y="1933547"/>
            <a:ext cx="8349801" cy="41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61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EA88A4-A6F5-42AF-AEF2-36EAB277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0F9E337-83CA-413A-B696-2CCE67049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de-DE" sz="3000" dirty="0"/>
              <a:t>NIH3T3: </a:t>
            </a:r>
            <a:r>
              <a:rPr lang="de-DE" sz="3000" dirty="0" err="1"/>
              <a:t>Two</a:t>
            </a:r>
            <a:r>
              <a:rPr lang="de-DE" sz="3000" dirty="0"/>
              <a:t>-level Otsu </a:t>
            </a:r>
            <a:r>
              <a:rPr lang="de-DE" sz="3000" dirty="0" err="1"/>
              <a:t>thresholding</a:t>
            </a:r>
            <a:r>
              <a:rPr lang="de-DE" sz="3000" dirty="0"/>
              <a:t> </a:t>
            </a:r>
            <a:r>
              <a:rPr lang="de-DE" sz="3000" dirty="0" err="1"/>
              <a:t>clip</a:t>
            </a:r>
            <a:endParaRPr lang="de-DE" sz="3000" dirty="0"/>
          </a:p>
        </p:txBody>
      </p:sp>
      <p:pic>
        <p:nvPicPr>
          <p:cNvPr id="3" name="Grafik 2" descr="Ein Bild, das Text, Systemsteuerung enthält.&#10;&#10;Automatisch generierte Beschreibung">
            <a:extLst>
              <a:ext uri="{FF2B5EF4-FFF2-40B4-BE49-F238E27FC236}">
                <a16:creationId xmlns:a16="http://schemas.microsoft.com/office/drawing/2014/main" id="{22FE4150-569F-4356-B519-F3037FE047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" r="1" b="8287"/>
          <a:stretch/>
        </p:blipFill>
        <p:spPr>
          <a:xfrm>
            <a:off x="822249" y="1931276"/>
            <a:ext cx="10547501" cy="408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85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244645" y="2215525"/>
            <a:ext cx="114476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 err="1">
                <a:solidFill>
                  <a:schemeClr val="bg1"/>
                </a:solidFill>
              </a:rPr>
              <a:t>Local</a:t>
            </a:r>
            <a:r>
              <a:rPr lang="de-DE" sz="6600" dirty="0">
                <a:solidFill>
                  <a:schemeClr val="bg1"/>
                </a:solidFill>
              </a:rPr>
              <a:t> adaptive Otsu </a:t>
            </a:r>
            <a:r>
              <a:rPr lang="de-DE" sz="6600" dirty="0" err="1">
                <a:solidFill>
                  <a:schemeClr val="bg1"/>
                </a:solidFill>
              </a:rPr>
              <a:t>thresholding</a:t>
            </a: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572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BD710-457A-4295-8EE8-19C15579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81928"/>
            <a:ext cx="10058400" cy="1450757"/>
          </a:xfrm>
        </p:spPr>
        <p:txBody>
          <a:bodyPr>
            <a:normAutofit/>
          </a:bodyPr>
          <a:lstStyle/>
          <a:p>
            <a:r>
              <a:rPr lang="de-DE" sz="3300" dirty="0" err="1"/>
              <a:t>Preprocessing</a:t>
            </a:r>
            <a:r>
              <a:rPr lang="de-DE" sz="3300" dirty="0"/>
              <a:t> </a:t>
            </a:r>
            <a:r>
              <a:rPr lang="de-DE" sz="3300" dirty="0" err="1"/>
              <a:t>methods</a:t>
            </a:r>
            <a:r>
              <a:rPr lang="de-DE" sz="3300" dirty="0"/>
              <a:t> N2DL-HeLa and NIH3T3 </a:t>
            </a:r>
            <a:br>
              <a:rPr lang="de-DE" sz="4800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2AA3C-935D-43A0-BFD3-6C4337E1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00315678-7811-479A-BB03-E8976C9468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274211"/>
            <a:ext cx="4638675" cy="3441466"/>
          </a:xfrm>
          <a:prstGeom prst="rect">
            <a:avLst/>
          </a:prstGeom>
        </p:spPr>
      </p:pic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6A1F7F81-5A0F-4B09-9293-810B33F479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63015"/>
            <a:ext cx="4640262" cy="3463857"/>
          </a:xfrm>
        </p:spPr>
      </p:pic>
    </p:spTree>
    <p:extLst>
      <p:ext uri="{BB962C8B-B14F-4D97-AF65-F5344CB8AC3E}">
        <p14:creationId xmlns:p14="http://schemas.microsoft.com/office/powerpoint/2010/main" val="3430515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1BA88-5885-493E-BD96-CDD34FFA0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Challenges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E3C635-28E1-4188-BD6A-F69BB67E9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>
            <a:normAutofit/>
          </a:bodyPr>
          <a:lstStyle/>
          <a:p>
            <a:r>
              <a:rPr lang="de-DE" sz="1600" dirty="0"/>
              <a:t>Random </a:t>
            </a:r>
            <a:r>
              <a:rPr lang="de-DE" sz="1600" dirty="0" err="1"/>
              <a:t>noise</a:t>
            </a:r>
            <a:endParaRPr lang="de-DE" sz="1600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81ED5AB2-3838-4002-A725-25EB631B05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7" b="11154"/>
          <a:stretch/>
        </p:blipFill>
        <p:spPr>
          <a:xfrm>
            <a:off x="1927859" y="2701567"/>
            <a:ext cx="2630491" cy="2586713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D92D85E-F3F6-40EE-9ABC-1449AA98F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de-DE" sz="1600" dirty="0" err="1"/>
              <a:t>Unsegmented</a:t>
            </a:r>
            <a:r>
              <a:rPr lang="de-DE" sz="1600" dirty="0"/>
              <a:t> </a:t>
            </a:r>
            <a:r>
              <a:rPr lang="de-DE" sz="1600" dirty="0" err="1"/>
              <a:t>edges</a:t>
            </a:r>
            <a:endParaRPr lang="de-DE" sz="1600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CE31B84-C45D-4761-B5D1-38494FBB9A7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7" b="11316"/>
          <a:stretch/>
        </p:blipFill>
        <p:spPr>
          <a:xfrm>
            <a:off x="7246620" y="2743201"/>
            <a:ext cx="3199509" cy="2545079"/>
          </a:xfr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0AB836D-D0AC-48CB-A291-35A39A974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308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 </a:t>
            </a:r>
            <a:r>
              <a:rPr lang="de-DE" dirty="0" err="1"/>
              <a:t>recap</a:t>
            </a:r>
            <a:endParaRPr lang="de-DE" dirty="0"/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F31D45-5F22-4ABA-92E0-EA92F61E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000" dirty="0"/>
              <a:t>NIH3T3: </a:t>
            </a:r>
            <a:r>
              <a:rPr lang="de-DE" sz="3000" dirty="0" err="1"/>
              <a:t>Effects</a:t>
            </a:r>
            <a:r>
              <a:rPr lang="de-DE" sz="3000" dirty="0"/>
              <a:t> </a:t>
            </a:r>
            <a:r>
              <a:rPr lang="de-DE" sz="3000" dirty="0" err="1"/>
              <a:t>of</a:t>
            </a:r>
            <a:r>
              <a:rPr lang="de-DE" sz="3000" dirty="0"/>
              <a:t> </a:t>
            </a:r>
            <a:r>
              <a:rPr lang="de-DE" sz="3000" dirty="0" err="1"/>
              <a:t>local</a:t>
            </a:r>
            <a:r>
              <a:rPr lang="de-DE" sz="3000" dirty="0"/>
              <a:t> adaptive Otsu </a:t>
            </a:r>
            <a:r>
              <a:rPr lang="de-DE" sz="3000" dirty="0" err="1"/>
              <a:t>thresholding</a:t>
            </a:r>
            <a:endParaRPr lang="de-DE" sz="30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C3188B-BF90-4592-91B7-9D74B85AD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3F505A-A8D1-4E92-A29E-1AEBD6C2C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375" y="2136478"/>
            <a:ext cx="9113249" cy="361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59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CB8AB64B-1510-4EE8-9F9D-870322F77C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7" t="10476" b="12260"/>
          <a:stretch/>
        </p:blipFill>
        <p:spPr>
          <a:xfrm>
            <a:off x="2103120" y="2415539"/>
            <a:ext cx="2943543" cy="1981201"/>
          </a:xfrm>
        </p:spPr>
      </p:pic>
      <p:pic>
        <p:nvPicPr>
          <p:cNvPr id="10" name="Inhaltsplatzhalter 9" descr="Ein Bild, das Text, Monitor, Licht enthält.&#10;&#10;Automatisch generierte Beschreibung">
            <a:extLst>
              <a:ext uri="{FF2B5EF4-FFF2-40B4-BE49-F238E27FC236}">
                <a16:creationId xmlns:a16="http://schemas.microsoft.com/office/drawing/2014/main" id="{BB37FD30-D689-4DF0-A8F3-3B9CF173D1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2" t="10497" b="8919"/>
          <a:stretch/>
        </p:blipFill>
        <p:spPr>
          <a:xfrm>
            <a:off x="8422640" y="2316481"/>
            <a:ext cx="3175110" cy="1927860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720DE4-113D-4ABD-ADB3-ADD90302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60DD1CA-E27F-48BA-B4E6-6DC53A875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pPr algn="ctr"/>
            <a:r>
              <a:rPr lang="de-DE" sz="3000"/>
              <a:t>Local adaptive two-level Otsu thresholding</a:t>
            </a:r>
            <a:endParaRPr lang="de-DE" sz="3000" dirty="0"/>
          </a:p>
        </p:txBody>
      </p:sp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D4EDC2C9-E136-446C-B0DE-C56E257E0B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0" t="10433" b="11458"/>
          <a:stretch/>
        </p:blipFill>
        <p:spPr>
          <a:xfrm>
            <a:off x="5143499" y="3954781"/>
            <a:ext cx="3087689" cy="1927860"/>
          </a:xfrm>
          <a:prstGeom prst="rect">
            <a:avLst/>
          </a:prstGeom>
        </p:spPr>
      </p:pic>
      <p:pic>
        <p:nvPicPr>
          <p:cNvPr id="7" name="Inhaltsplatzhalter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CFB5F38F-860D-4D0D-BA36-64AD799B76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307"/>
          <a:stretch/>
        </p:blipFill>
        <p:spPr>
          <a:xfrm>
            <a:off x="1155336" y="2192624"/>
            <a:ext cx="4142153" cy="222915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18FA9EBB-A989-4020-A11A-A2328FA96C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90"/>
          <a:stretch/>
        </p:blipFill>
        <p:spPr>
          <a:xfrm>
            <a:off x="4234180" y="3734604"/>
            <a:ext cx="3997008" cy="205110"/>
          </a:xfrm>
          <a:prstGeom prst="rect">
            <a:avLst/>
          </a:prstGeom>
        </p:spPr>
      </p:pic>
      <p:pic>
        <p:nvPicPr>
          <p:cNvPr id="11" name="Inhaltsplatzhalter 9" descr="Ein Bild, das Text, Monitor, Licht enthält.&#10;&#10;Automatisch generierte Beschreibung">
            <a:extLst>
              <a:ext uri="{FF2B5EF4-FFF2-40B4-BE49-F238E27FC236}">
                <a16:creationId xmlns:a16="http://schemas.microsoft.com/office/drawing/2014/main" id="{D3AC572C-F4DB-4F6E-80B1-744E6B23E0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 b="91426"/>
          <a:stretch/>
        </p:blipFill>
        <p:spPr>
          <a:xfrm>
            <a:off x="7993428" y="2090068"/>
            <a:ext cx="3604322" cy="20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70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368622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19DC7F-B819-4745-AD5D-4BB4B790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Challenges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A1824D-0387-4B9F-8D2B-FAA17A3BB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DF007B11-A545-4D19-9D14-52448C3A2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505" y="2379219"/>
            <a:ext cx="8161020" cy="3236647"/>
          </a:xfrm>
          <a:ln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  </a:t>
            </a:r>
            <a:r>
              <a:rPr lang="de-DE" sz="2500" dirty="0" err="1"/>
              <a:t>Runtime</a:t>
            </a:r>
            <a:endParaRPr lang="de-DE" sz="25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500" dirty="0"/>
              <a:t> Optimal bin </a:t>
            </a:r>
            <a:r>
              <a:rPr lang="de-DE" sz="2500" dirty="0" err="1"/>
              <a:t>size</a:t>
            </a:r>
            <a:endParaRPr lang="de-DE" sz="25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500" dirty="0"/>
              <a:t> Optimal </a:t>
            </a:r>
            <a:r>
              <a:rPr lang="de-DE" sz="2500" dirty="0" err="1"/>
              <a:t>filter</a:t>
            </a:r>
            <a:r>
              <a:rPr lang="de-DE" sz="2500" dirty="0"/>
              <a:t> </a:t>
            </a:r>
            <a:r>
              <a:rPr lang="de-DE" sz="2500" dirty="0" err="1"/>
              <a:t>size</a:t>
            </a:r>
            <a:r>
              <a:rPr lang="de-DE" sz="2500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500" dirty="0"/>
              <a:t> Edge </a:t>
            </a:r>
            <a:r>
              <a:rPr lang="de-DE" sz="2500" dirty="0" err="1"/>
              <a:t>issue</a:t>
            </a:r>
            <a:endParaRPr lang="de-DE" sz="25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500" dirty="0"/>
              <a:t> </a:t>
            </a:r>
            <a:r>
              <a:rPr lang="de-DE" sz="2500" dirty="0" err="1"/>
              <a:t>Local</a:t>
            </a:r>
            <a:r>
              <a:rPr lang="de-DE" sz="2500" dirty="0"/>
              <a:t> adaptive Otsu </a:t>
            </a:r>
            <a:r>
              <a:rPr lang="de-DE" sz="2500" dirty="0" err="1"/>
              <a:t>thresholding</a:t>
            </a:r>
            <a:r>
              <a:rPr lang="de-DE" sz="2500" dirty="0"/>
              <a:t> </a:t>
            </a:r>
            <a:r>
              <a:rPr lang="de-DE" sz="2500" dirty="0" err="1"/>
              <a:t>count</a:t>
            </a:r>
            <a:r>
              <a:rPr lang="de-DE" sz="2500" dirty="0"/>
              <a:t> vs. </a:t>
            </a:r>
            <a:r>
              <a:rPr lang="de-DE" sz="2500" dirty="0" err="1"/>
              <a:t>average</a:t>
            </a:r>
            <a:r>
              <a:rPr lang="de-DE" sz="2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7113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All </a:t>
            </a:r>
            <a:r>
              <a:rPr lang="de-DE" sz="6600" dirty="0" err="1">
                <a:solidFill>
                  <a:schemeClr val="bg1"/>
                </a:solidFill>
              </a:rPr>
              <a:t>challenges</a:t>
            </a:r>
            <a:r>
              <a:rPr lang="de-DE" sz="6600" dirty="0">
                <a:solidFill>
                  <a:schemeClr val="bg1"/>
                </a:solidFill>
              </a:rPr>
              <a:t> </a:t>
            </a:r>
            <a:r>
              <a:rPr lang="de-DE" sz="6600" dirty="0" err="1">
                <a:solidFill>
                  <a:schemeClr val="bg1"/>
                </a:solidFill>
              </a:rPr>
              <a:t>solved</a:t>
            </a:r>
            <a:r>
              <a:rPr lang="de-DE" sz="66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04758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BD710-457A-4295-8EE8-19C15579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81928"/>
            <a:ext cx="10058400" cy="1450757"/>
          </a:xfrm>
        </p:spPr>
        <p:txBody>
          <a:bodyPr>
            <a:normAutofit fontScale="90000"/>
          </a:bodyPr>
          <a:lstStyle/>
          <a:p>
            <a:pPr algn="ctr"/>
            <a:r>
              <a:rPr lang="de-DE" sz="3300" dirty="0"/>
              <a:t>Optimal </a:t>
            </a:r>
            <a:r>
              <a:rPr lang="de-DE" sz="3300" dirty="0" err="1"/>
              <a:t>segmentation</a:t>
            </a:r>
            <a:r>
              <a:rPr lang="de-DE" sz="3300" dirty="0"/>
              <a:t> </a:t>
            </a:r>
            <a:r>
              <a:rPr lang="de-DE" sz="3300" dirty="0" err="1"/>
              <a:t>method</a:t>
            </a:r>
            <a:r>
              <a:rPr lang="de-DE" sz="3300" dirty="0"/>
              <a:t> </a:t>
            </a:r>
            <a:r>
              <a:rPr lang="de-DE" sz="3300" dirty="0" err="1"/>
              <a:t>for</a:t>
            </a:r>
            <a:r>
              <a:rPr lang="de-DE" sz="3300" dirty="0"/>
              <a:t> N2DH-GOWT1 and N2DL-HeLa</a:t>
            </a:r>
            <a:br>
              <a:rPr lang="de-DE" sz="4800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2AA3C-935D-43A0-BFD3-6C4337E1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4915492-EAFF-43B9-8381-DD0C2C9AEE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48843"/>
            <a:ext cx="4640262" cy="3492201"/>
          </a:xfrm>
        </p:spPr>
      </p:pic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6EB0B51B-EDF1-414A-9B91-9595ACCB0E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249441"/>
            <a:ext cx="4638675" cy="3491006"/>
          </a:xfrm>
        </p:spPr>
      </p:pic>
    </p:spTree>
    <p:extLst>
      <p:ext uri="{BB962C8B-B14F-4D97-AF65-F5344CB8AC3E}">
        <p14:creationId xmlns:p14="http://schemas.microsoft.com/office/powerpoint/2010/main" val="2835730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CA0C75-9769-4A07-BD4E-FB69B27A6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3B528CD1-B12B-413B-9567-A27054EB9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de-DE" sz="3000" dirty="0"/>
              <a:t>Optimal </a:t>
            </a:r>
            <a:r>
              <a:rPr lang="de-DE" sz="3000" dirty="0" err="1"/>
              <a:t>segmentation</a:t>
            </a:r>
            <a:r>
              <a:rPr lang="de-DE" sz="3000" dirty="0"/>
              <a:t> </a:t>
            </a:r>
            <a:r>
              <a:rPr lang="de-DE" sz="3000" dirty="0" err="1"/>
              <a:t>method</a:t>
            </a:r>
            <a:r>
              <a:rPr lang="de-DE" sz="3000" dirty="0"/>
              <a:t> NIH3T3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87E732E-6489-4030-91DD-6EA73F767E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046" y="2137083"/>
            <a:ext cx="4895908" cy="3684597"/>
          </a:xfrm>
        </p:spPr>
      </p:pic>
    </p:spTree>
    <p:extLst>
      <p:ext uri="{BB962C8B-B14F-4D97-AF65-F5344CB8AC3E}">
        <p14:creationId xmlns:p14="http://schemas.microsoft.com/office/powerpoint/2010/main" val="2672212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0EB25B0-829D-A690-BA4E-871D1F95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07599BD5-D6E8-D41A-AC5E-D7058B749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393150"/>
              </p:ext>
            </p:extLst>
          </p:nvPr>
        </p:nvGraphicFramePr>
        <p:xfrm>
          <a:off x="511017" y="429955"/>
          <a:ext cx="10842029" cy="533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691">
                  <a:extLst>
                    <a:ext uri="{9D8B030D-6E8A-4147-A177-3AD203B41FA5}">
                      <a16:colId xmlns:a16="http://schemas.microsoft.com/office/drawing/2014/main" val="2825565939"/>
                    </a:ext>
                  </a:extLst>
                </a:gridCol>
                <a:gridCol w="1638678">
                  <a:extLst>
                    <a:ext uri="{9D8B030D-6E8A-4147-A177-3AD203B41FA5}">
                      <a16:colId xmlns:a16="http://schemas.microsoft.com/office/drawing/2014/main" val="1059245713"/>
                    </a:ext>
                  </a:extLst>
                </a:gridCol>
                <a:gridCol w="1810693">
                  <a:extLst>
                    <a:ext uri="{9D8B030D-6E8A-4147-A177-3AD203B41FA5}">
                      <a16:colId xmlns:a16="http://schemas.microsoft.com/office/drawing/2014/main" val="3084588086"/>
                    </a:ext>
                  </a:extLst>
                </a:gridCol>
                <a:gridCol w="1908605">
                  <a:extLst>
                    <a:ext uri="{9D8B030D-6E8A-4147-A177-3AD203B41FA5}">
                      <a16:colId xmlns:a16="http://schemas.microsoft.com/office/drawing/2014/main" val="1873834964"/>
                    </a:ext>
                  </a:extLst>
                </a:gridCol>
                <a:gridCol w="1875743">
                  <a:extLst>
                    <a:ext uri="{9D8B030D-6E8A-4147-A177-3AD203B41FA5}">
                      <a16:colId xmlns:a16="http://schemas.microsoft.com/office/drawing/2014/main" val="2052115020"/>
                    </a:ext>
                  </a:extLst>
                </a:gridCol>
                <a:gridCol w="2136619">
                  <a:extLst>
                    <a:ext uri="{9D8B030D-6E8A-4147-A177-3AD203B41FA5}">
                      <a16:colId xmlns:a16="http://schemas.microsoft.com/office/drawing/2014/main" val="2618529659"/>
                    </a:ext>
                  </a:extLst>
                </a:gridCol>
              </a:tblGrid>
              <a:tr h="827315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Global Otsu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Two</a:t>
                      </a:r>
                      <a:r>
                        <a:rPr lang="de-DE" dirty="0"/>
                        <a:t>-level Otsu </a:t>
                      </a:r>
                      <a:r>
                        <a:rPr lang="de-DE" dirty="0" err="1"/>
                        <a:t>thresholding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Two</a:t>
                      </a:r>
                      <a:r>
                        <a:rPr lang="de-DE" dirty="0"/>
                        <a:t>-level Otsu Clip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Local</a:t>
                      </a:r>
                      <a:r>
                        <a:rPr lang="de-DE" dirty="0"/>
                        <a:t> adaptive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average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018637"/>
                  </a:ext>
                </a:extLst>
              </a:tr>
              <a:tr h="788813">
                <a:tc row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N2DH-GOWT1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Preprocessing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de-DE" sz="16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Histogram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stretching</a:t>
                      </a:r>
                      <a:endParaRPr lang="de-DE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Median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filter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5"/>
                  </a:ext>
                </a:extLst>
              </a:tr>
              <a:tr h="70961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Dice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Score</a:t>
                      </a:r>
                      <a:endParaRPr lang="de-DE" sz="16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tx1"/>
                          </a:solidFill>
                        </a:rPr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433216"/>
                  </a:ext>
                </a:extLst>
              </a:tr>
              <a:tr h="636313">
                <a:tc row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N2DL-HeLa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Preprocessing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de-DE" sz="16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Histogram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stretching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and 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Histogram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stretching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Median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filter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histogram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stretching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553164"/>
                  </a:ext>
                </a:extLst>
              </a:tr>
              <a:tr h="63631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Dice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tx1"/>
                          </a:solidFill>
                        </a:rPr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221016"/>
                  </a:ext>
                </a:extLst>
              </a:tr>
              <a:tr h="636313">
                <a:tc row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NIH3T3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Preprocessing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de-DE" sz="16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Histogram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stretching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and 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No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preprocessing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No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preprocessing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Gaussian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filter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histogram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stretching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219038"/>
                  </a:ext>
                </a:extLst>
              </a:tr>
              <a:tr h="63631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Dice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Score</a:t>
                      </a:r>
                      <a:endParaRPr lang="de-DE" sz="16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tx1"/>
                          </a:solidFill>
                        </a:rPr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862484"/>
                  </a:ext>
                </a:extLst>
              </a:tr>
            </a:tbl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B71D960-FC24-776D-CBBB-C7CCADA967D4}"/>
              </a:ext>
            </a:extLst>
          </p:cNvPr>
          <p:cNvGrpSpPr/>
          <p:nvPr/>
        </p:nvGrpSpPr>
        <p:grpSpPr>
          <a:xfrm>
            <a:off x="7740713" y="1457608"/>
            <a:ext cx="1077361" cy="977774"/>
            <a:chOff x="8338242" y="1520982"/>
            <a:chExt cx="1077361" cy="977774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E8C0F475-AA79-9949-0085-6599B1714BC0}"/>
                </a:ext>
              </a:extLst>
            </p:cNvPr>
            <p:cNvCxnSpPr>
              <a:cxnSpLocks/>
            </p:cNvCxnSpPr>
            <p:nvPr/>
          </p:nvCxnSpPr>
          <p:spPr>
            <a:xfrm>
              <a:off x="8338242" y="1520982"/>
              <a:ext cx="1077361" cy="9777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CE2127B2-038B-5ED3-FC8B-396F8AA1C5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8242" y="1531545"/>
              <a:ext cx="1003554" cy="9672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5C36DB3-1A07-4C4A-E187-52BEBC9F3F3E}"/>
              </a:ext>
            </a:extLst>
          </p:cNvPr>
          <p:cNvGrpSpPr/>
          <p:nvPr/>
        </p:nvGrpSpPr>
        <p:grpSpPr>
          <a:xfrm>
            <a:off x="7740713" y="3187083"/>
            <a:ext cx="1077361" cy="977774"/>
            <a:chOff x="8338242" y="1520982"/>
            <a:chExt cx="1077361" cy="977774"/>
          </a:xfrm>
        </p:grpSpPr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2DE34191-3957-F8B5-EAF5-2CEEA2F68BF1}"/>
                </a:ext>
              </a:extLst>
            </p:cNvPr>
            <p:cNvCxnSpPr>
              <a:cxnSpLocks/>
            </p:cNvCxnSpPr>
            <p:nvPr/>
          </p:nvCxnSpPr>
          <p:spPr>
            <a:xfrm>
              <a:off x="8338242" y="1520982"/>
              <a:ext cx="1077361" cy="9777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E12237B-BE3C-A01E-4D6F-B495EA76D5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8242" y="1531545"/>
              <a:ext cx="1003554" cy="9672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7D1C862-8761-BBEE-60FA-CFE6CDB8EFC5}"/>
              </a:ext>
            </a:extLst>
          </p:cNvPr>
          <p:cNvGrpSpPr/>
          <p:nvPr/>
        </p:nvGrpSpPr>
        <p:grpSpPr>
          <a:xfrm>
            <a:off x="9773908" y="1468171"/>
            <a:ext cx="1077361" cy="977774"/>
            <a:chOff x="8338242" y="1520982"/>
            <a:chExt cx="1077361" cy="977774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2D522409-49FB-7AC3-69DD-ED2FB56E0AF1}"/>
                </a:ext>
              </a:extLst>
            </p:cNvPr>
            <p:cNvCxnSpPr>
              <a:cxnSpLocks/>
            </p:cNvCxnSpPr>
            <p:nvPr/>
          </p:nvCxnSpPr>
          <p:spPr>
            <a:xfrm>
              <a:off x="8338242" y="1520982"/>
              <a:ext cx="1077361" cy="9777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830033C-EC8D-2DCB-4C95-EF28F7EEF8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8242" y="1531545"/>
              <a:ext cx="1003554" cy="9672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4181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 err="1">
                <a:solidFill>
                  <a:schemeClr val="bg1"/>
                </a:solidFill>
              </a:rPr>
              <a:t>Conclusion</a:t>
            </a: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824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6849" y="3678540"/>
            <a:ext cx="609861" cy="609861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642" y="2448803"/>
            <a:ext cx="1655777" cy="10581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264314" y="1276896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285750" indent="-285750">
              <a:buClr>
                <a:srgbClr val="CA93A7"/>
              </a:buClr>
            </a:pP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246" y="2263241"/>
            <a:ext cx="1437100" cy="14351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7149" y="2453352"/>
            <a:ext cx="1484605" cy="11323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9433967" y="1261911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third</a:t>
            </a: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135948" y="4409197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b="1" dirty="0" err="1"/>
              <a:t>Preprocessing</a:t>
            </a:r>
            <a:r>
              <a:rPr lang="de-DE" b="1" dirty="0"/>
              <a:t>: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endParaRPr lang="de-DE" dirty="0"/>
          </a:p>
          <a:p>
            <a:r>
              <a:rPr lang="de-DE" b="1" dirty="0"/>
              <a:t>Otsu: </a:t>
            </a:r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r>
              <a:rPr lang="de-DE" dirty="0"/>
              <a:t> </a:t>
            </a:r>
          </a:p>
          <a:p>
            <a:r>
              <a:rPr lang="de-DE" b="1" dirty="0"/>
              <a:t>Final median </a:t>
            </a:r>
            <a:r>
              <a:rPr lang="de-DE" b="1" dirty="0" err="1"/>
              <a:t>Dice</a:t>
            </a:r>
            <a:r>
              <a:rPr lang="de-DE" b="1" dirty="0"/>
              <a:t> Score: </a:t>
            </a:r>
            <a:r>
              <a:rPr lang="de-DE" dirty="0"/>
              <a:t>0.8866</a:t>
            </a:r>
          </a:p>
          <a:p>
            <a:endParaRPr lang="de-DE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5495" y="3754379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1565" y="3695913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01119574-8124-7AB7-9CBF-70D77631C532}"/>
              </a:ext>
            </a:extLst>
          </p:cNvPr>
          <p:cNvSpPr/>
          <p:nvPr/>
        </p:nvSpPr>
        <p:spPr>
          <a:xfrm>
            <a:off x="1728085" y="2853075"/>
            <a:ext cx="320845" cy="316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390BA250-354F-E4C5-E162-562ABB8B1674}"/>
              </a:ext>
            </a:extLst>
          </p:cNvPr>
          <p:cNvSpPr/>
          <p:nvPr/>
        </p:nvSpPr>
        <p:spPr>
          <a:xfrm>
            <a:off x="5700768" y="2763809"/>
            <a:ext cx="343817" cy="316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feil: nach rechts 28">
            <a:extLst>
              <a:ext uri="{FF2B5EF4-FFF2-40B4-BE49-F238E27FC236}">
                <a16:creationId xmlns:a16="http://schemas.microsoft.com/office/drawing/2014/main" id="{F1B38E29-DB5C-531A-D3E3-424C13E96E4D}"/>
              </a:ext>
            </a:extLst>
          </p:cNvPr>
          <p:cNvSpPr/>
          <p:nvPr/>
        </p:nvSpPr>
        <p:spPr>
          <a:xfrm>
            <a:off x="9922396" y="2834493"/>
            <a:ext cx="319170" cy="3069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66A7EDC-8734-865F-BB7D-06ABAA79A22D}"/>
              </a:ext>
            </a:extLst>
          </p:cNvPr>
          <p:cNvSpPr txBox="1"/>
          <p:nvPr/>
        </p:nvSpPr>
        <p:spPr>
          <a:xfrm>
            <a:off x="4501638" y="253771"/>
            <a:ext cx="4445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The </a:t>
            </a:r>
            <a:r>
              <a:rPr lang="de-DE" sz="3200" spc="-5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perfect</a:t>
            </a:r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 recipe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A94ABE3F-F9E5-3318-4E20-885EF280A5BD}"/>
              </a:ext>
            </a:extLst>
          </p:cNvPr>
          <p:cNvSpPr txBox="1"/>
          <p:nvPr/>
        </p:nvSpPr>
        <p:spPr>
          <a:xfrm>
            <a:off x="307263" y="4430894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b="1" dirty="0" err="1"/>
              <a:t>Preprocessing</a:t>
            </a:r>
            <a:r>
              <a:rPr lang="de-DE" b="1" dirty="0"/>
              <a:t>:</a:t>
            </a:r>
            <a:r>
              <a:rPr lang="de-DE" dirty="0"/>
              <a:t>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  <a:p>
            <a:r>
              <a:rPr lang="de-DE" b="1" dirty="0" err="1"/>
              <a:t>Postprocessing</a:t>
            </a:r>
            <a:r>
              <a:rPr lang="de-DE" b="1" dirty="0"/>
              <a:t>: </a:t>
            </a:r>
            <a:r>
              <a:rPr lang="de-DE" dirty="0"/>
              <a:t>hole </a:t>
            </a:r>
            <a:r>
              <a:rPr lang="de-DE" dirty="0" err="1"/>
              <a:t>filling</a:t>
            </a:r>
            <a:r>
              <a:rPr lang="de-DE" dirty="0"/>
              <a:t> </a:t>
            </a:r>
          </a:p>
          <a:p>
            <a:r>
              <a:rPr lang="de-DE" b="1" dirty="0"/>
              <a:t>Otsu:  </a:t>
            </a:r>
            <a:r>
              <a:rPr lang="de-DE" dirty="0"/>
              <a:t>global Otsu </a:t>
            </a:r>
            <a:r>
              <a:rPr lang="de-DE" dirty="0" err="1"/>
              <a:t>thresholding</a:t>
            </a:r>
            <a:endParaRPr lang="de-DE" dirty="0"/>
          </a:p>
          <a:p>
            <a:r>
              <a:rPr lang="de-DE" b="1" dirty="0"/>
              <a:t>Final median </a:t>
            </a:r>
            <a:r>
              <a:rPr lang="de-DE" b="1" dirty="0" err="1"/>
              <a:t>Dice</a:t>
            </a:r>
            <a:r>
              <a:rPr lang="de-DE" b="1" dirty="0"/>
              <a:t> Score:  </a:t>
            </a:r>
            <a:r>
              <a:rPr lang="de-DE" dirty="0"/>
              <a:t>0.8864</a:t>
            </a:r>
          </a:p>
          <a:p>
            <a:endParaRPr lang="de-DE" dirty="0"/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DC8CAB5C-D5F1-2589-190A-B27BEB6E46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204491" y="4419274"/>
            <a:ext cx="3813175" cy="1731962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sz="2100" b="1" dirty="0" err="1">
                <a:solidFill>
                  <a:schemeClr val="tx1"/>
                </a:solidFill>
                <a:cs typeface="Calibri" panose="020F0502020204030204" pitchFamily="34" charset="0"/>
              </a:rPr>
              <a:t>Preprocessing</a:t>
            </a:r>
            <a:r>
              <a:rPr lang="de-DE" sz="2100" b="1" dirty="0">
                <a:solidFill>
                  <a:schemeClr val="tx1"/>
                </a:solidFill>
                <a:cs typeface="Calibri" panose="020F0502020204030204" pitchFamily="34" charset="0"/>
              </a:rPr>
              <a:t>: </a:t>
            </a:r>
            <a:r>
              <a:rPr lang="de-DE" sz="2100" dirty="0" err="1">
                <a:solidFill>
                  <a:schemeClr val="tx1"/>
                </a:solidFill>
                <a:cs typeface="Calibri" panose="020F0502020204030204" pitchFamily="34" charset="0"/>
              </a:rPr>
              <a:t>Gaussian</a:t>
            </a:r>
            <a:r>
              <a:rPr lang="de-DE" sz="2100" dirty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de-DE" sz="2100" dirty="0" err="1">
                <a:solidFill>
                  <a:schemeClr val="tx1"/>
                </a:solidFill>
                <a:cs typeface="Calibri" panose="020F0502020204030204" pitchFamily="34" charset="0"/>
              </a:rPr>
              <a:t>filter</a:t>
            </a:r>
            <a:r>
              <a:rPr lang="de-DE" sz="2100" dirty="0">
                <a:solidFill>
                  <a:schemeClr val="tx1"/>
                </a:solidFill>
                <a:cs typeface="Calibri" panose="020F0502020204030204" pitchFamily="34" charset="0"/>
              </a:rPr>
              <a:t> + </a:t>
            </a:r>
            <a:r>
              <a:rPr lang="de-DE" sz="2100" dirty="0" err="1">
                <a:solidFill>
                  <a:schemeClr val="tx1"/>
                </a:solidFill>
                <a:cs typeface="Calibri" panose="020F0502020204030204" pitchFamily="34" charset="0"/>
              </a:rPr>
              <a:t>histogram</a:t>
            </a:r>
            <a:r>
              <a:rPr lang="de-DE" sz="2100" dirty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de-DE" sz="2100" dirty="0" err="1">
                <a:solidFill>
                  <a:schemeClr val="tx1"/>
                </a:solidFill>
                <a:cs typeface="Calibri" panose="020F0502020204030204" pitchFamily="34" charset="0"/>
              </a:rPr>
              <a:t>stretching</a:t>
            </a:r>
            <a:endParaRPr lang="de-DE" sz="2100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r>
              <a:rPr lang="de-DE" sz="2100" b="1" dirty="0">
                <a:solidFill>
                  <a:schemeClr val="tx1"/>
                </a:solidFill>
                <a:cs typeface="Calibri" panose="020F0502020204030204" pitchFamily="34" charset="0"/>
              </a:rPr>
              <a:t>Otsu: </a:t>
            </a:r>
            <a:r>
              <a:rPr lang="de-DE" sz="2100" dirty="0" err="1">
                <a:solidFill>
                  <a:schemeClr val="tx1"/>
                </a:solidFill>
                <a:cs typeface="Calibri" panose="020F0502020204030204" pitchFamily="34" charset="0"/>
              </a:rPr>
              <a:t>local</a:t>
            </a:r>
            <a:r>
              <a:rPr lang="de-DE" sz="2100" dirty="0">
                <a:solidFill>
                  <a:schemeClr val="tx1"/>
                </a:solidFill>
                <a:cs typeface="Calibri" panose="020F0502020204030204" pitchFamily="34" charset="0"/>
              </a:rPr>
              <a:t> adaptive Otsu </a:t>
            </a:r>
            <a:r>
              <a:rPr lang="de-DE" sz="2100" dirty="0" err="1">
                <a:solidFill>
                  <a:schemeClr val="tx1"/>
                </a:solidFill>
                <a:cs typeface="Calibri" panose="020F0502020204030204" pitchFamily="34" charset="0"/>
              </a:rPr>
              <a:t>thresholding</a:t>
            </a:r>
            <a:r>
              <a:rPr lang="de-DE" sz="2100" dirty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</a:p>
          <a:p>
            <a:r>
              <a:rPr lang="de-DE" sz="2100" b="1" dirty="0">
                <a:solidFill>
                  <a:schemeClr val="tx1"/>
                </a:solidFill>
                <a:cs typeface="Calibri" panose="020F0502020204030204" pitchFamily="34" charset="0"/>
              </a:rPr>
              <a:t>Final median </a:t>
            </a:r>
            <a:r>
              <a:rPr lang="de-DE" sz="2100" b="1" dirty="0" err="1">
                <a:solidFill>
                  <a:schemeClr val="tx1"/>
                </a:solidFill>
                <a:cs typeface="Calibri" panose="020F0502020204030204" pitchFamily="34" charset="0"/>
              </a:rPr>
              <a:t>Dice</a:t>
            </a:r>
            <a:r>
              <a:rPr lang="de-DE" sz="2100" b="1" dirty="0">
                <a:solidFill>
                  <a:schemeClr val="tx1"/>
                </a:solidFill>
                <a:cs typeface="Calibri" panose="020F0502020204030204" pitchFamily="34" charset="0"/>
              </a:rPr>
              <a:t> Score: </a:t>
            </a:r>
            <a:r>
              <a:rPr lang="de-DE" sz="2100" dirty="0">
                <a:solidFill>
                  <a:schemeClr val="tx1"/>
                </a:solidFill>
                <a:cs typeface="Calibri" panose="020F0502020204030204" pitchFamily="34" charset="0"/>
              </a:rPr>
              <a:t>0.8293</a:t>
            </a:r>
          </a:p>
          <a:p>
            <a:endParaRPr lang="de-DE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B32511B-13AF-4BEB-96BB-11E3225AF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191" y="1267435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(second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60013412-2E68-40F3-820A-E35F8A8EA08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5" b="9984"/>
          <a:stretch/>
        </p:blipFill>
        <p:spPr>
          <a:xfrm>
            <a:off x="2193669" y="2158475"/>
            <a:ext cx="1570594" cy="1550171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03B43C11-9FAA-4E95-8A7D-5F1F15E4C51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7" b="8906"/>
          <a:stretch/>
        </p:blipFill>
        <p:spPr>
          <a:xfrm>
            <a:off x="6216710" y="2402206"/>
            <a:ext cx="1699803" cy="1138781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5975DE06-ED47-4260-B286-5FEF4C0ED70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1" b="9258"/>
          <a:stretch/>
        </p:blipFill>
        <p:spPr>
          <a:xfrm>
            <a:off x="10371251" y="2380744"/>
            <a:ext cx="1528304" cy="120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8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  <p:bldP spid="16" grpId="0" animBg="1"/>
      <p:bldP spid="27" grpId="0" animBg="1"/>
      <p:bldP spid="29" grpId="0" animBg="1"/>
      <p:bldP spid="31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Final </a:t>
            </a:r>
            <a:r>
              <a:rPr lang="de-DE" sz="1400" b="1" dirty="0" err="1">
                <a:solidFill>
                  <a:schemeClr val="bg1"/>
                </a:solidFill>
              </a:rPr>
              <a:t>presentation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PD</a:t>
            </a:r>
            <a:r>
              <a:rPr lang="de-DE" sz="1300" b="1" dirty="0">
                <a:solidFill>
                  <a:schemeClr val="bg1"/>
                </a:solidFill>
              </a:rPr>
              <a:t> </a:t>
            </a:r>
            <a:r>
              <a:rPr lang="de-DE" sz="1300" dirty="0">
                <a:solidFill>
                  <a:schemeClr val="bg1"/>
                </a:solidFill>
              </a:rPr>
              <a:t>Dr. Karl Rohr, Christian Ritter,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Marie-Claire Indilewitsch, Helen Jade, Maribel Schneider,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20.07.2022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553678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 for your attention!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7660" y="448513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nhaltsplatzhalter 7" descr="Ein Bild, das Text, Klavier enthält.&#10;&#10;Automatisch generierte Beschreibung">
            <a:extLst>
              <a:ext uri="{FF2B5EF4-FFF2-40B4-BE49-F238E27FC236}">
                <a16:creationId xmlns:a16="http://schemas.microsoft.com/office/drawing/2014/main" id="{58B6AB08-635C-4457-B7CD-9628B27AC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3" r="4210" b="-1"/>
          <a:stretch/>
        </p:blipFill>
        <p:spPr>
          <a:xfrm>
            <a:off x="7555321" y="570479"/>
            <a:ext cx="3438261" cy="508693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96FA172-921E-4C46-94E3-3FC0695A7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30</a:t>
            </a:fld>
            <a:endParaRPr lang="en-US" sz="105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E35E96D-AFEF-426A-A33E-A70335A16193}"/>
              </a:ext>
            </a:extLst>
          </p:cNvPr>
          <p:cNvSpPr/>
          <p:nvPr/>
        </p:nvSpPr>
        <p:spPr>
          <a:xfrm>
            <a:off x="7555321" y="5160560"/>
            <a:ext cx="3527857" cy="55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37BE10F-D889-406B-ACFC-D103A4B1392E}"/>
              </a:ext>
            </a:extLst>
          </p:cNvPr>
          <p:cNvSpPr/>
          <p:nvPr/>
        </p:nvSpPr>
        <p:spPr>
          <a:xfrm>
            <a:off x="7465725" y="685803"/>
            <a:ext cx="315995" cy="4733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A441831E-7B3C-42D3-8CC8-3477CF012235}"/>
              </a:ext>
            </a:extLst>
          </p:cNvPr>
          <p:cNvSpPr/>
          <p:nvPr/>
        </p:nvSpPr>
        <p:spPr>
          <a:xfrm>
            <a:off x="7623722" y="270248"/>
            <a:ext cx="3527857" cy="55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A9021-D5DA-3FAB-B066-96522261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?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92816A2-58BB-1356-DD75-CA5B47D97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52" y="2251212"/>
            <a:ext cx="10364328" cy="329547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D61DB5-90A0-73B3-35A7-2A5D4AD42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707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E0A28916-52BC-B6EC-EB36-EA8A5D2264F8}"/>
              </a:ext>
            </a:extLst>
          </p:cNvPr>
          <p:cNvSpPr/>
          <p:nvPr/>
        </p:nvSpPr>
        <p:spPr>
          <a:xfrm>
            <a:off x="772357" y="1686757"/>
            <a:ext cx="925226" cy="4793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4FCA1E-CF72-0B6C-51B5-4243B80ED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56271"/>
          </a:xfrm>
        </p:spPr>
        <p:txBody>
          <a:bodyPr/>
          <a:lstStyle/>
          <a:p>
            <a:r>
              <a:rPr lang="de-DE" dirty="0"/>
              <a:t>Hole </a:t>
            </a:r>
            <a:r>
              <a:rPr lang="de-DE" dirty="0" err="1"/>
              <a:t>filling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8740F3-F1F9-9098-E3BD-5F9C1604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D7D8D69-77A3-7238-61C0-7BB501E5F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24" y="1464275"/>
            <a:ext cx="2189974" cy="221573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4DC672E-90AA-5500-751B-5804630BE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798" y="1504969"/>
            <a:ext cx="2035215" cy="1966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DB92D7A-BB6E-29B9-9799-2460289CF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013" y="1513543"/>
            <a:ext cx="2035215" cy="197605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DEC6D14-A128-5B37-5242-4A5595D90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3228" y="1464275"/>
            <a:ext cx="2122007" cy="20745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7821A22-5D11-A682-9BE4-ED9B40085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867" y="4229492"/>
            <a:ext cx="1872886" cy="1872886"/>
          </a:xfrm>
          <a:prstGeom prst="rect">
            <a:avLst/>
          </a:prstGeom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D70AF739-6755-72DD-9E50-B7C7C08560A6}"/>
              </a:ext>
            </a:extLst>
          </p:cNvPr>
          <p:cNvSpPr/>
          <p:nvPr/>
        </p:nvSpPr>
        <p:spPr>
          <a:xfrm rot="3110772">
            <a:off x="4193454" y="4051173"/>
            <a:ext cx="1491449" cy="248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C21C80C6-ACBE-B920-EB5E-C9A3775E1668}"/>
              </a:ext>
            </a:extLst>
          </p:cNvPr>
          <p:cNvSpPr/>
          <p:nvPr/>
        </p:nvSpPr>
        <p:spPr>
          <a:xfrm rot="7723484">
            <a:off x="7555032" y="4108856"/>
            <a:ext cx="1491449" cy="248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4ECB1E0-929A-F254-A1A7-A217C3332E12}"/>
              </a:ext>
            </a:extLst>
          </p:cNvPr>
          <p:cNvSpPr/>
          <p:nvPr/>
        </p:nvSpPr>
        <p:spPr>
          <a:xfrm>
            <a:off x="9925235" y="1599459"/>
            <a:ext cx="1331650" cy="5666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8554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Solution </a:t>
            </a:r>
            <a:r>
              <a:rPr lang="de-DE" dirty="0" err="1"/>
              <a:t>Ideas</a:t>
            </a:r>
            <a:endParaRPr lang="de-DE" dirty="0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760707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 dirty="0"/>
              <a:t> 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F37BD-D3CE-656C-648E-DA56CAE9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B14B8A-1A0C-4206-614E-68B498FD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42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EBA3D23-CC44-1FC8-65DA-155C429C1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72470"/>
            <a:ext cx="3261360" cy="10504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BB34D28-8F3D-7FC5-9BE3-9F384E765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548" y="2562742"/>
            <a:ext cx="4076700" cy="10953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8F2D6DD-F78D-4538-EEBF-AFAAAD6EA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798" y="3658117"/>
            <a:ext cx="1600200" cy="4762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6A40478-C6BF-069A-E200-0287F70C5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82" y="4628679"/>
            <a:ext cx="4295775" cy="11525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BE5CAB0-7821-2142-B175-7FA4FDE3C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" y="5781204"/>
            <a:ext cx="1647825" cy="485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6ADB71-4925-FBAD-84FC-1CE731782A71}"/>
                  </a:ext>
                </a:extLst>
              </p:cNvPr>
              <p:cNvSpPr txBox="1"/>
              <p:nvPr/>
            </p:nvSpPr>
            <p:spPr>
              <a:xfrm>
                <a:off x="1097280" y="2147110"/>
                <a:ext cx="3000158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probabilities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6ADB71-4925-FBAD-84FC-1CE731782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147110"/>
                <a:ext cx="3000158" cy="381515"/>
              </a:xfrm>
              <a:prstGeom prst="rect">
                <a:avLst/>
              </a:prstGeom>
              <a:blipFill>
                <a:blip r:embed="rId7"/>
                <a:stretch>
                  <a:fillRect l="-1626" t="-6349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6585F5-E737-A51B-5042-61FF6A71871F}"/>
                  </a:ext>
                </a:extLst>
              </p:cNvPr>
              <p:cNvSpPr txBox="1"/>
              <p:nvPr/>
            </p:nvSpPr>
            <p:spPr>
              <a:xfrm>
                <a:off x="5785798" y="2147110"/>
                <a:ext cx="536988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mean</a:t>
                </a:r>
                <a:r>
                  <a:rPr lang="de-DE" u="sng" dirty="0"/>
                  <a:t> </a:t>
                </a:r>
                <a:r>
                  <a:rPr lang="de-DE" u="sng" dirty="0" err="1"/>
                  <a:t>levels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u="sng" dirty="0"/>
                  <a:t>) and total </a:t>
                </a:r>
                <a:r>
                  <a:rPr lang="de-DE" u="sng" dirty="0" err="1"/>
                  <a:t>mean</a:t>
                </a:r>
                <a:r>
                  <a:rPr lang="de-DE" u="sng" dirty="0"/>
                  <a:t> </a:t>
                </a:r>
                <a:r>
                  <a:rPr lang="de-DE" u="sng" dirty="0" err="1"/>
                  <a:t>level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6585F5-E737-A51B-5042-61FF6A718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798" y="2147110"/>
                <a:ext cx="5369882" cy="381515"/>
              </a:xfrm>
              <a:prstGeom prst="rect">
                <a:avLst/>
              </a:prstGeom>
              <a:blipFill>
                <a:blip r:embed="rId8"/>
                <a:stretch>
                  <a:fillRect l="-908" t="-6349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1EF47DB-148A-34ED-B271-B3EEB69E91FD}"/>
                  </a:ext>
                </a:extLst>
              </p:cNvPr>
              <p:cNvSpPr txBox="1"/>
              <p:nvPr/>
            </p:nvSpPr>
            <p:spPr>
              <a:xfrm>
                <a:off x="1060989" y="4289857"/>
                <a:ext cx="5018011" cy="395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variances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u="sng" dirty="0"/>
                  <a:t>) and total </a:t>
                </a:r>
                <a:r>
                  <a:rPr lang="de-DE" u="sng" dirty="0" err="1"/>
                  <a:t>variance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1EF47DB-148A-34ED-B271-B3EEB69E9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989" y="4289857"/>
                <a:ext cx="5018011" cy="395749"/>
              </a:xfrm>
              <a:prstGeom prst="rect">
                <a:avLst/>
              </a:prstGeom>
              <a:blipFill>
                <a:blip r:embed="rId9"/>
                <a:stretch>
                  <a:fillRect l="-972" t="-6154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9D9F819-651C-C62B-CE55-5512D73FBCC5}"/>
                  </a:ext>
                </a:extLst>
              </p:cNvPr>
              <p:cNvSpPr txBox="1"/>
              <p:nvPr/>
            </p:nvSpPr>
            <p:spPr>
              <a:xfrm>
                <a:off x="7385998" y="4483499"/>
                <a:ext cx="609407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Number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gray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levels</a:t>
                </a:r>
                <a:r>
                  <a:rPr lang="de-DE" sz="1600" dirty="0"/>
                  <a:t> in </a:t>
                </a:r>
                <a:r>
                  <a:rPr lang="de-DE" sz="1600" dirty="0" err="1"/>
                  <a:t>the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picture</a:t>
                </a:r>
                <a:endParaRPr lang="de-DE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Number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pixels</a:t>
                </a:r>
                <a:r>
                  <a:rPr lang="de-DE" sz="1600" dirty="0"/>
                  <a:t> at </a:t>
                </a:r>
                <a:r>
                  <a:rPr lang="de-DE" sz="1600" dirty="0" err="1"/>
                  <a:t>level</a:t>
                </a:r>
                <a:r>
                  <a:rPr lang="de-DE" sz="1600" dirty="0"/>
                  <a:t> i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Total </a:t>
                </a:r>
                <a:r>
                  <a:rPr lang="de-DE" sz="1600" dirty="0" err="1"/>
                  <a:t>number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pixels</a:t>
                </a:r>
                <a:endParaRPr lang="de-DE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</a:t>
                </a:r>
                <a:r>
                  <a:rPr lang="de-DE" sz="1600" dirty="0" err="1"/>
                  <a:t>Probability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level</a:t>
                </a:r>
                <a:r>
                  <a:rPr lang="de-DE" sz="1600" dirty="0"/>
                  <a:t> i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Threshold </a:t>
                </a:r>
                <a:r>
                  <a:rPr lang="de-DE" sz="1600" dirty="0" err="1"/>
                  <a:t>intensity</a:t>
                </a:r>
                <a:endParaRPr lang="de-DE" sz="1600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9D9F819-651C-C62B-CE55-5512D73FB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98" y="4483499"/>
                <a:ext cx="6094070" cy="1323439"/>
              </a:xfrm>
              <a:prstGeom prst="rect">
                <a:avLst/>
              </a:prstGeom>
              <a:blipFill>
                <a:blip r:embed="rId10"/>
                <a:stretch>
                  <a:fillRect t="-1376" b="-45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414117B-6EFD-56AF-1637-59E60CA86812}"/>
                  </a:ext>
                </a:extLst>
              </p:cNvPr>
              <p:cNvSpPr txBox="1"/>
              <p:nvPr/>
            </p:nvSpPr>
            <p:spPr>
              <a:xfrm>
                <a:off x="7328123" y="5792281"/>
                <a:ext cx="1234718" cy="24622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414117B-6EFD-56AF-1637-59E60CA8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123" y="5792281"/>
                <a:ext cx="1234718" cy="246221"/>
              </a:xfrm>
              <a:prstGeom prst="rect">
                <a:avLst/>
              </a:prstGeom>
              <a:blipFill>
                <a:blip r:embed="rId11"/>
                <a:stretch>
                  <a:fillRect b="-3414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>
            <a:extLst>
              <a:ext uri="{FF2B5EF4-FFF2-40B4-BE49-F238E27FC236}">
                <a16:creationId xmlns:a16="http://schemas.microsoft.com/office/drawing/2014/main" id="{0CC44BC6-4DFC-15C0-3DED-EB978527CF1C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998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3A40F-3BA1-7F6E-682F-45D860DAC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7C6301-3532-5EDB-7E87-8DDD29F78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43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D4937F0-66AD-06A2-8389-8A106D14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78" y="2355474"/>
            <a:ext cx="2881772" cy="189869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DD1861E-CE7C-9D9E-3EA2-ECA869E2E9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8"/>
          <a:stretch/>
        </p:blipFill>
        <p:spPr>
          <a:xfrm>
            <a:off x="8446053" y="2479652"/>
            <a:ext cx="2878453" cy="189869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3B524A2-7FBE-FD9F-F1D4-5A8119503B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35"/>
          <a:stretch/>
        </p:blipFill>
        <p:spPr>
          <a:xfrm>
            <a:off x="1013013" y="2615118"/>
            <a:ext cx="2911351" cy="1763229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930E449-360B-15EC-D363-CD2B155A4D83}"/>
              </a:ext>
            </a:extLst>
          </p:cNvPr>
          <p:cNvSpPr/>
          <p:nvPr/>
        </p:nvSpPr>
        <p:spPr>
          <a:xfrm>
            <a:off x="8079164" y="3341511"/>
            <a:ext cx="733778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0EA89660-AB27-5A13-5A15-3B894217459E}"/>
              </a:ext>
            </a:extLst>
          </p:cNvPr>
          <p:cNvSpPr/>
          <p:nvPr/>
        </p:nvSpPr>
        <p:spPr>
          <a:xfrm flipH="1">
            <a:off x="3190586" y="3341511"/>
            <a:ext cx="733778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FA61242-53BC-2A62-98D4-5AAA478A9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0" y="4603777"/>
            <a:ext cx="4714702" cy="1617631"/>
          </a:xfrm>
          <a:prstGeom prst="rect">
            <a:avLst/>
          </a:prstGeom>
        </p:spPr>
      </p:pic>
      <p:pic>
        <p:nvPicPr>
          <p:cNvPr id="18" name="Grafik 17" descr="Ein Bild, das Text enthält.&#10;&#10;Automatisch generierte Beschreibung">
            <a:extLst>
              <a:ext uri="{FF2B5EF4-FFF2-40B4-BE49-F238E27FC236}">
                <a16:creationId xmlns:a16="http://schemas.microsoft.com/office/drawing/2014/main" id="{E21CA2D9-DDBC-EFC5-D88D-C8190C5C7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3" y="4603777"/>
            <a:ext cx="4738515" cy="161763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B65BBAE-23B1-3570-C073-76B5C2D7D3A4}"/>
              </a:ext>
            </a:extLst>
          </p:cNvPr>
          <p:cNvSpPr txBox="1"/>
          <p:nvPr/>
        </p:nvSpPr>
        <p:spPr>
          <a:xfrm>
            <a:off x="1013013" y="64909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http://www.labbookpages.co.uk/software/imgProc/otsuThreshold.html</a:t>
            </a:r>
          </a:p>
        </p:txBody>
      </p:sp>
    </p:spTree>
    <p:extLst>
      <p:ext uri="{BB962C8B-B14F-4D97-AF65-F5344CB8AC3E}">
        <p14:creationId xmlns:p14="http://schemas.microsoft.com/office/powerpoint/2010/main" val="23431226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Discriminant</a:t>
            </a:r>
            <a:r>
              <a:rPr lang="de-DE" dirty="0"/>
              <a:t> </a:t>
            </a:r>
            <a:r>
              <a:rPr lang="de-DE" dirty="0" err="1"/>
              <a:t>Criterion</a:t>
            </a:r>
            <a:r>
              <a:rPr lang="de-DE" dirty="0"/>
              <a:t>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245601" y="2121163"/>
            <a:ext cx="1910080" cy="39690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57FE3A-0EF3-A30E-9046-539E8894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89" y="2121164"/>
            <a:ext cx="2940266" cy="4130715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DB3A869D-6065-A70E-63B6-645725C26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587411"/>
              </p:ext>
            </p:extLst>
          </p:nvPr>
        </p:nvGraphicFramePr>
        <p:xfrm>
          <a:off x="1097280" y="2913644"/>
          <a:ext cx="4064000" cy="2283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/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Criterion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measure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Between-class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blipFill>
                <a:blip r:embed="rId9"/>
                <a:stretch>
                  <a:fillRect t="-1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820449EA-9AB7-6724-20E9-46E36276662F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B9A46-1771-4DC0-AF0D-8865F80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2950-7CFF-4E6D-8369-F7178428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-&gt; linear </a:t>
            </a:r>
            <a:r>
              <a:rPr lang="de-DE" dirty="0" err="1"/>
              <a:t>scaling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A48F1-58B3-49E4-A8BE-420BF56E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78A6E5-7081-4E02-AA23-00E18B762D40}"/>
              </a:ext>
            </a:extLst>
          </p:cNvPr>
          <p:cNvSpPr/>
          <p:nvPr/>
        </p:nvSpPr>
        <p:spPr>
          <a:xfrm>
            <a:off x="3414409" y="3122579"/>
            <a:ext cx="5593404" cy="199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/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000" dirty="0" err="1"/>
                  <a:t>P</a:t>
                </a:r>
                <a:r>
                  <a:rPr lang="de-DE" sz="1600" dirty="0" err="1"/>
                  <a:t>out</a:t>
                </a:r>
                <a:r>
                  <a:rPr lang="de-DE" sz="3000" dirty="0"/>
                  <a:t> = (P</a:t>
                </a:r>
                <a:r>
                  <a:rPr lang="de-DE" sz="1600" dirty="0"/>
                  <a:t>in</a:t>
                </a:r>
                <a:r>
                  <a:rPr lang="de-DE" sz="3000" dirty="0"/>
                  <a:t> – c )(</a:t>
                </a:r>
                <a14:m>
                  <m:oMath xmlns:m="http://schemas.openxmlformats.org/officeDocument/2006/math">
                    <m:r>
                      <a:rPr lang="de-DE" sz="30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de-DE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de-DE" sz="3000" dirty="0"/>
                  <a:t> ) + a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blipFill>
                <a:blip r:embed="rId2"/>
                <a:stretch>
                  <a:fillRect l="-2578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35577218-AAE9-4B42-9BED-DA0225E6DE5B}"/>
              </a:ext>
            </a:extLst>
          </p:cNvPr>
          <p:cNvSpPr txBox="1"/>
          <p:nvPr/>
        </p:nvSpPr>
        <p:spPr>
          <a:xfrm>
            <a:off x="0" y="6565742"/>
            <a:ext cx="59293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https://homepages.inf.ed.ac.uk/rbf/HIPR2/stretch.htm</a:t>
            </a:r>
          </a:p>
        </p:txBody>
      </p:sp>
    </p:spTree>
    <p:extLst>
      <p:ext uri="{BB962C8B-B14F-4D97-AF65-F5344CB8AC3E}">
        <p14:creationId xmlns:p14="http://schemas.microsoft.com/office/powerpoint/2010/main" val="41095204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6EFA-5EC9-47F6-26F5-38D24A57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8F3BE-EA11-2E30-ABBA-064B5C39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47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51D543E-69E3-D098-DC38-DF105F4BE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105" y="2108200"/>
            <a:ext cx="4829190" cy="392248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1A5A96-3B4D-FA06-A2BC-1F0ACE2CAF57}"/>
              </a:ext>
            </a:extLst>
          </p:cNvPr>
          <p:cNvSpPr txBox="1"/>
          <p:nvPr/>
        </p:nvSpPr>
        <p:spPr>
          <a:xfrm>
            <a:off x="30480" y="653496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https://i.stack.imgur.com/9gIw6.png</a:t>
            </a:r>
          </a:p>
        </p:txBody>
      </p:sp>
    </p:spTree>
    <p:extLst>
      <p:ext uri="{BB962C8B-B14F-4D97-AF65-F5344CB8AC3E}">
        <p14:creationId xmlns:p14="http://schemas.microsoft.com/office/powerpoint/2010/main" val="3492330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32158-2CA5-31BF-D8FC-AF35DF28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D415D-36A0-57F7-2CE2-F607D080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15A1E3-AD62-266A-C19E-A775CA49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059" y="1994446"/>
            <a:ext cx="4028528" cy="423936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051455-66B7-E606-A4C4-DD5BF9EF0E4E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E7190DC-B7BA-70C4-9217-EE6627253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379696"/>
              </p:ext>
            </p:extLst>
          </p:nvPr>
        </p:nvGraphicFramePr>
        <p:xfrm>
          <a:off x="1097280" y="2862024"/>
          <a:ext cx="5845780" cy="277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/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Two-level Otsu </a:t>
                </a:r>
                <a:r>
                  <a:rPr lang="de-DE" sz="2400" u="sng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Thresholding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b="0" i="1" baseline="30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blipFill>
                <a:blip r:embed="rId8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709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EBA6-4B97-B82B-7E99-DB702F82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168AE-98A1-13E8-0252-0F6E89598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Choose</a:t>
            </a:r>
            <a:r>
              <a:rPr lang="de-DE" sz="2800" dirty="0"/>
              <a:t> </a:t>
            </a:r>
            <a:r>
              <a:rPr lang="de-DE" sz="2800" dirty="0" err="1"/>
              <a:t>Filtermask</a:t>
            </a:r>
            <a:endParaRPr lang="de-DE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Convolution</a:t>
            </a:r>
            <a:endParaRPr lang="de-DE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Flipping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image</a:t>
            </a:r>
            <a:r>
              <a:rPr lang="de-DE" sz="2400" dirty="0"/>
              <a:t> </a:t>
            </a:r>
            <a:r>
              <a:rPr lang="de-DE" sz="2400" dirty="0" err="1"/>
              <a:t>intensity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/>
              <a:t>Summation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results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D1D45-EC8D-F9F1-4FD1-FCC95D16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26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350" y="107473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(second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0053" y="3866370"/>
            <a:ext cx="609861" cy="609861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431" y="1340778"/>
            <a:ext cx="3803106" cy="24304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448195" y="4702782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285750" indent="-285750">
              <a:buClr>
                <a:srgbClr val="CA93A7"/>
              </a:buClr>
            </a:pPr>
            <a:r>
              <a:rPr lang="de-DE" sz="2000" dirty="0"/>
              <a:t>Noise  </a:t>
            </a:r>
          </a:p>
          <a:p>
            <a:pPr marL="285750" indent="-285750">
              <a:buClr>
                <a:srgbClr val="CA93A7"/>
              </a:buClr>
            </a:pPr>
            <a:r>
              <a:rPr lang="de-DE" sz="2000" dirty="0"/>
              <a:t>Low </a:t>
            </a:r>
            <a:r>
              <a:rPr lang="de-DE" sz="2000" dirty="0" err="1"/>
              <a:t>contrast</a:t>
            </a:r>
            <a:endParaRPr lang="de-DE" sz="2000" dirty="0"/>
          </a:p>
          <a:p>
            <a:pPr marL="285750" indent="-285750">
              <a:buClr>
                <a:srgbClr val="CA93A7"/>
              </a:buClr>
            </a:pPr>
            <a:r>
              <a:rPr lang="de-DE" sz="2000" dirty="0"/>
              <a:t>Holes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896" y="1314763"/>
            <a:ext cx="2548738" cy="25452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8595953" y="4715197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sz="2000" dirty="0"/>
              <a:t>  Non-uniform </a:t>
            </a:r>
            <a:r>
              <a:rPr lang="de-DE" sz="2000" dirty="0" err="1"/>
              <a:t>illumination</a:t>
            </a:r>
            <a:endParaRPr lang="de-DE" sz="2000" dirty="0"/>
          </a:p>
          <a:p>
            <a:r>
              <a:rPr lang="de-DE" sz="2000" dirty="0"/>
              <a:t>  </a:t>
            </a:r>
            <a:r>
              <a:rPr lang="de-DE" sz="2000" dirty="0" err="1"/>
              <a:t>Reflections</a:t>
            </a:r>
            <a:endParaRPr lang="de-DE" sz="2000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1068" y="3866370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84879" y="3800666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  <p:pic>
        <p:nvPicPr>
          <p:cNvPr id="27" name="Picture 19">
            <a:extLst>
              <a:ext uri="{FF2B5EF4-FFF2-40B4-BE49-F238E27FC236}">
                <a16:creationId xmlns:a16="http://schemas.microsoft.com/office/drawing/2014/main" id="{D232FE53-B4BA-4530-830F-0F4EF9C4BB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1510" y="1338393"/>
            <a:ext cx="3314335" cy="2527977"/>
          </a:xfrm>
          <a:prstGeom prst="rect">
            <a:avLst/>
          </a:prstGeom>
        </p:spPr>
      </p:pic>
      <p:sp>
        <p:nvSpPr>
          <p:cNvPr id="29" name="TextBox 21">
            <a:extLst>
              <a:ext uri="{FF2B5EF4-FFF2-40B4-BE49-F238E27FC236}">
                <a16:creationId xmlns:a16="http://schemas.microsoft.com/office/drawing/2014/main" id="{C14BBCB9-71F0-413B-9549-BC379F3B3928}"/>
              </a:ext>
            </a:extLst>
          </p:cNvPr>
          <p:cNvSpPr txBox="1"/>
          <p:nvPr/>
        </p:nvSpPr>
        <p:spPr>
          <a:xfrm>
            <a:off x="9353249" y="118399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third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F65B82D6-A7D1-4EBF-95EB-15AE09AD09F3}"/>
              </a:ext>
            </a:extLst>
          </p:cNvPr>
          <p:cNvSpPr txBox="1"/>
          <p:nvPr/>
        </p:nvSpPr>
        <p:spPr>
          <a:xfrm>
            <a:off x="4226979" y="4715197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285750" indent="-285750">
              <a:buClr>
                <a:srgbClr val="CA93A7"/>
              </a:buClr>
            </a:pPr>
            <a:r>
              <a:rPr lang="de-DE" sz="2000" dirty="0" err="1"/>
              <a:t>Varying</a:t>
            </a:r>
            <a:r>
              <a:rPr lang="de-DE" sz="2000" dirty="0"/>
              <a:t> </a:t>
            </a:r>
            <a:r>
              <a:rPr lang="de-DE" sz="2000" dirty="0" err="1"/>
              <a:t>brightness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cell</a:t>
            </a:r>
            <a:r>
              <a:rPr lang="de-DE" sz="2000" dirty="0"/>
              <a:t> </a:t>
            </a:r>
            <a:r>
              <a:rPr lang="de-DE" sz="2000" dirty="0" err="1"/>
              <a:t>nuclei</a:t>
            </a:r>
            <a:endParaRPr lang="de-DE" sz="2000" dirty="0"/>
          </a:p>
          <a:p>
            <a:pPr marL="285750" indent="-285750">
              <a:buClr>
                <a:srgbClr val="CA93A7"/>
              </a:buClr>
            </a:pPr>
            <a:r>
              <a:rPr lang="de-DE" sz="2000" dirty="0"/>
              <a:t>Low </a:t>
            </a:r>
            <a:r>
              <a:rPr lang="de-DE" sz="2000" dirty="0" err="1"/>
              <a:t>contrast</a:t>
            </a:r>
            <a:endParaRPr lang="de-DE" sz="2000" dirty="0"/>
          </a:p>
          <a:p>
            <a:pPr marL="0" indent="0">
              <a:buClr>
                <a:srgbClr val="CA93A7"/>
              </a:buClr>
              <a:buNone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4" grpId="0"/>
      <p:bldP spid="4" grpId="0"/>
      <p:bldP spid="23" grpId="0"/>
      <p:bldP spid="6" grpId="0"/>
      <p:bldP spid="7" grpId="0"/>
      <p:bldP spid="29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8224029-C841-6975-8742-3954A3578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47C796A-05F2-CD94-F4DD-2FC68980A2B9}"/>
              </a:ext>
            </a:extLst>
          </p:cNvPr>
          <p:cNvSpPr/>
          <p:nvPr/>
        </p:nvSpPr>
        <p:spPr>
          <a:xfrm>
            <a:off x="0" y="0"/>
            <a:ext cx="12192000" cy="1004935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2F42379-B996-8FE6-5FB5-662918256013}"/>
              </a:ext>
            </a:extLst>
          </p:cNvPr>
          <p:cNvSpPr txBox="1"/>
          <p:nvPr/>
        </p:nvSpPr>
        <p:spPr>
          <a:xfrm>
            <a:off x="4849468" y="276295"/>
            <a:ext cx="5332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</a:t>
            </a:r>
            <a:r>
              <a:rPr lang="de-DE" sz="3200" spc="-5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Expectations</a:t>
            </a:r>
            <a:endParaRPr lang="de-DE" sz="3200" spc="-5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Times New Roman" panose="02020603050405020304" pitchFamily="18" charset="0"/>
            </a:endParaRP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30E095DA-4DB3-D411-6642-F5C01ADA6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000546"/>
              </p:ext>
            </p:extLst>
          </p:nvPr>
        </p:nvGraphicFramePr>
        <p:xfrm>
          <a:off x="1747555" y="1215014"/>
          <a:ext cx="8980798" cy="4258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850">
                  <a:extLst>
                    <a:ext uri="{9D8B030D-6E8A-4147-A177-3AD203B41FA5}">
                      <a16:colId xmlns:a16="http://schemas.microsoft.com/office/drawing/2014/main" val="3653601320"/>
                    </a:ext>
                  </a:extLst>
                </a:gridCol>
                <a:gridCol w="2318625">
                  <a:extLst>
                    <a:ext uri="{9D8B030D-6E8A-4147-A177-3AD203B41FA5}">
                      <a16:colId xmlns:a16="http://schemas.microsoft.com/office/drawing/2014/main" val="1724910691"/>
                    </a:ext>
                  </a:extLst>
                </a:gridCol>
                <a:gridCol w="2278702">
                  <a:extLst>
                    <a:ext uri="{9D8B030D-6E8A-4147-A177-3AD203B41FA5}">
                      <a16:colId xmlns:a16="http://schemas.microsoft.com/office/drawing/2014/main" val="3658465618"/>
                    </a:ext>
                  </a:extLst>
                </a:gridCol>
                <a:gridCol w="2595621">
                  <a:extLst>
                    <a:ext uri="{9D8B030D-6E8A-4147-A177-3AD203B41FA5}">
                      <a16:colId xmlns:a16="http://schemas.microsoft.com/office/drawing/2014/main" val="3522581052"/>
                    </a:ext>
                  </a:extLst>
                </a:gridCol>
              </a:tblGrid>
              <a:tr h="813863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 err="1"/>
                        <a:t>Preprocessing</a:t>
                      </a:r>
                      <a:r>
                        <a:rPr lang="de-DE" sz="1800" dirty="0"/>
                        <a:t> </a:t>
                      </a:r>
                    </a:p>
                    <a:p>
                      <a:pPr algn="ctr"/>
                      <a:r>
                        <a:rPr lang="de-DE" sz="1800" dirty="0" err="1"/>
                        <a:t>method</a:t>
                      </a:r>
                      <a:endParaRPr lang="de-DE" sz="18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Otsu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variation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481225"/>
                  </a:ext>
                </a:extLst>
              </a:tr>
              <a:tr h="1046396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N2DH-GOWT1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CA93A7"/>
                        </a:buClr>
                      </a:pP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Noise  </a:t>
                      </a:r>
                    </a:p>
                    <a:p>
                      <a:pPr marL="285750" indent="-285750">
                        <a:buClr>
                          <a:srgbClr val="CA93A7"/>
                        </a:buClr>
                      </a:pP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Low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contrast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Clr>
                          <a:srgbClr val="CA93A7"/>
                        </a:buClr>
                      </a:pP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Holes</a:t>
                      </a:r>
                    </a:p>
                    <a:p>
                      <a:pPr algn="ctr"/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kern="1200" dirty="0">
                          <a:solidFill>
                            <a:schemeClr val="tx1"/>
                          </a:solidFill>
                        </a:rPr>
                        <a:t>Filters</a:t>
                      </a:r>
                    </a:p>
                    <a:p>
                      <a:pPr algn="l"/>
                      <a:r>
                        <a:rPr lang="de-DE" sz="1600" kern="1200" dirty="0" err="1">
                          <a:solidFill>
                            <a:schemeClr val="tx1"/>
                          </a:solidFill>
                        </a:rPr>
                        <a:t>Histogram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</a:rPr>
                        <a:t>stretching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</a:rPr>
                        <a:t>combinations</a:t>
                      </a:r>
                      <a:endParaRPr lang="de-DE" sz="1600" kern="12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DE" sz="1600" kern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</a:rPr>
                        <a:t>postprocessing</a:t>
                      </a:r>
                      <a:endParaRPr lang="de-DE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Global Otsu </a:t>
                      </a:r>
                    </a:p>
                    <a:p>
                      <a:pPr algn="ctr"/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Two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-level Otsu</a:t>
                      </a:r>
                    </a:p>
                    <a:p>
                      <a:pPr algn="ctr"/>
                      <a:endParaRPr lang="de-DE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979968"/>
                  </a:ext>
                </a:extLst>
              </a:tr>
              <a:tr h="95977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N2DL-HeLa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Varying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brigtness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cell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nuclei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Low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contrast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kern="1200" dirty="0">
                          <a:solidFill>
                            <a:schemeClr val="tx1"/>
                          </a:solidFill>
                        </a:rPr>
                        <a:t>Filters</a:t>
                      </a:r>
                    </a:p>
                    <a:p>
                      <a:pPr algn="l"/>
                      <a:r>
                        <a:rPr lang="de-DE" sz="1600" kern="1200" dirty="0" err="1">
                          <a:solidFill>
                            <a:schemeClr val="tx1"/>
                          </a:solidFill>
                        </a:rPr>
                        <a:t>Histogram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</a:rPr>
                        <a:t>stretching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</a:rPr>
                        <a:t>combinations</a:t>
                      </a:r>
                      <a:endParaRPr lang="de-DE" sz="1600" kern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de-DE" sz="16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Global Otsu</a:t>
                      </a:r>
                    </a:p>
                    <a:p>
                      <a:pPr algn="ctr"/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Two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-level Otsu</a:t>
                      </a:r>
                    </a:p>
                    <a:p>
                      <a:pPr algn="ctr"/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Local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adaptive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thresholding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704882"/>
                  </a:ext>
                </a:extLst>
              </a:tr>
              <a:tr h="1046556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NIH3T3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Non-uniform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illumination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Reflection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kern="1200" dirty="0">
                          <a:solidFill>
                            <a:schemeClr val="tx1"/>
                          </a:solidFill>
                        </a:rPr>
                        <a:t>Filters</a:t>
                      </a:r>
                    </a:p>
                    <a:p>
                      <a:pPr algn="l"/>
                      <a:r>
                        <a:rPr lang="de-DE" sz="1600" kern="1200" dirty="0" err="1">
                          <a:solidFill>
                            <a:schemeClr val="tx1"/>
                          </a:solidFill>
                        </a:rPr>
                        <a:t>Histogram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</a:rPr>
                        <a:t>stretching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</a:rPr>
                        <a:t>combinations</a:t>
                      </a:r>
                      <a:endParaRPr lang="de-DE" sz="1600" kern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de-DE" sz="16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Global Otsu</a:t>
                      </a:r>
                    </a:p>
                    <a:p>
                      <a:pPr algn="ctr"/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Two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-level Otsu</a:t>
                      </a:r>
                    </a:p>
                    <a:p>
                      <a:pPr algn="ctr"/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Local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adaptive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thresholding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256667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ED3D0F23-D774-6AD1-E966-C5CEB73786A2}"/>
              </a:ext>
            </a:extLst>
          </p:cNvPr>
          <p:cNvSpPr txBox="1"/>
          <p:nvPr/>
        </p:nvSpPr>
        <p:spPr>
          <a:xfrm>
            <a:off x="4037846" y="5642986"/>
            <a:ext cx="6955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i="1" dirty="0" err="1"/>
              <a:t>Does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combination</a:t>
            </a:r>
            <a:r>
              <a:rPr lang="de-DE" i="1" dirty="0"/>
              <a:t> </a:t>
            </a:r>
            <a:r>
              <a:rPr lang="de-DE" i="1" dirty="0" err="1"/>
              <a:t>between</a:t>
            </a:r>
            <a:r>
              <a:rPr lang="de-DE" i="1" dirty="0"/>
              <a:t> </a:t>
            </a:r>
            <a:r>
              <a:rPr lang="de-DE" i="1" dirty="0" err="1"/>
              <a:t>preprocessing</a:t>
            </a:r>
            <a:r>
              <a:rPr lang="de-DE" i="1" dirty="0"/>
              <a:t> </a:t>
            </a:r>
            <a:r>
              <a:rPr lang="de-DE" i="1" dirty="0" err="1"/>
              <a:t>method</a:t>
            </a:r>
            <a:r>
              <a:rPr lang="de-DE" i="1" dirty="0"/>
              <a:t> and Otsu </a:t>
            </a:r>
            <a:r>
              <a:rPr lang="de-DE" i="1" dirty="0" err="1"/>
              <a:t>thresholding</a:t>
            </a:r>
            <a:r>
              <a:rPr lang="de-DE" i="1" dirty="0"/>
              <a:t> </a:t>
            </a:r>
            <a:r>
              <a:rPr lang="de-DE" i="1" dirty="0" err="1"/>
              <a:t>variation</a:t>
            </a:r>
            <a:r>
              <a:rPr lang="de-DE" i="1" dirty="0"/>
              <a:t> </a:t>
            </a:r>
            <a:r>
              <a:rPr lang="de-DE" i="1" dirty="0" err="1"/>
              <a:t>solve</a:t>
            </a:r>
            <a:r>
              <a:rPr lang="de-DE" i="1" dirty="0"/>
              <a:t>/</a:t>
            </a:r>
            <a:r>
              <a:rPr lang="de-DE" i="1" dirty="0" err="1"/>
              <a:t>improve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challenge</a:t>
            </a:r>
            <a:r>
              <a:rPr lang="de-DE" i="1" dirty="0"/>
              <a:t>?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A99007C-7361-68A4-34AC-471608E904EC}"/>
              </a:ext>
            </a:extLst>
          </p:cNvPr>
          <p:cNvSpPr/>
          <p:nvPr/>
        </p:nvSpPr>
        <p:spPr>
          <a:xfrm>
            <a:off x="2562131" y="5642986"/>
            <a:ext cx="1475715" cy="380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28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925032" y="2723356"/>
            <a:ext cx="110612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>
                <a:solidFill>
                  <a:schemeClr val="bg1"/>
                </a:solidFill>
              </a:rPr>
              <a:t>Global Otsu </a:t>
            </a:r>
            <a:r>
              <a:rPr lang="de-DE" sz="6600" dirty="0" err="1">
                <a:solidFill>
                  <a:schemeClr val="bg1"/>
                </a:solidFill>
              </a:rPr>
              <a:t>thresholding</a:t>
            </a: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305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BD710-457A-4295-8EE8-19C15579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81928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de-DE" sz="3300" dirty="0" err="1"/>
              <a:t>Preprocessing</a:t>
            </a:r>
            <a:r>
              <a:rPr lang="de-DE" sz="3300" dirty="0"/>
              <a:t> </a:t>
            </a:r>
            <a:r>
              <a:rPr lang="de-DE" sz="3300" dirty="0" err="1"/>
              <a:t>methods</a:t>
            </a:r>
            <a:r>
              <a:rPr lang="de-DE" sz="3300" dirty="0"/>
              <a:t> N2DH-GOWT1 and N2DL-HeLa</a:t>
            </a:r>
            <a:br>
              <a:rPr lang="de-DE" sz="4800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2AA3C-935D-43A0-BFD3-6C4337E1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D949595-2FA4-4647-A6C9-42E3823908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48495"/>
            <a:ext cx="4640262" cy="3492897"/>
          </a:xfrm>
          <a:prstGeom prst="rect">
            <a:avLst/>
          </a:prstGeom>
        </p:spPr>
      </p:pic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FC7B91F-DB66-4072-BD2F-18925562F9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249092"/>
            <a:ext cx="4638675" cy="349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5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CA0C75-9769-4A07-BD4E-FB69B27A6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3B226E7-044F-422C-BDBD-E0FAE084F4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869" y="2208301"/>
            <a:ext cx="4640262" cy="3492897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3B528CD1-B12B-413B-9567-A27054EB9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de-DE" sz="3000" dirty="0" err="1"/>
              <a:t>Preprocessing</a:t>
            </a:r>
            <a:r>
              <a:rPr lang="de-DE" sz="3000" dirty="0"/>
              <a:t> </a:t>
            </a:r>
            <a:r>
              <a:rPr lang="de-DE" sz="3000" dirty="0" err="1"/>
              <a:t>methods</a:t>
            </a:r>
            <a:r>
              <a:rPr lang="de-DE" sz="3000" dirty="0"/>
              <a:t> NIH3T3</a:t>
            </a:r>
          </a:p>
        </p:txBody>
      </p:sp>
    </p:spTree>
    <p:extLst>
      <p:ext uri="{BB962C8B-B14F-4D97-AF65-F5344CB8AC3E}">
        <p14:creationId xmlns:p14="http://schemas.microsoft.com/office/powerpoint/2010/main" val="349710920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1099</Words>
  <Application>Microsoft Office PowerPoint</Application>
  <PresentationFormat>Breitbild</PresentationFormat>
  <Paragraphs>317</Paragraphs>
  <Slides>49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8" baseType="lpstr">
      <vt:lpstr>Avenir Next LT Pro (Textkörper)</vt:lpstr>
      <vt:lpstr>Quicksand</vt:lpstr>
      <vt:lpstr>Arial</vt:lpstr>
      <vt:lpstr>Avenir Next LT Pro</vt:lpstr>
      <vt:lpstr>Avenir Next LT Pro Light</vt:lpstr>
      <vt:lpstr>Calibri</vt:lpstr>
      <vt:lpstr>Cambria Math</vt:lpstr>
      <vt:lpstr>Wingdings</vt:lpstr>
      <vt:lpstr>RetrospectVTI</vt:lpstr>
      <vt:lpstr>PowerPoint-Präsentation</vt:lpstr>
      <vt:lpstr>Timeline recap</vt:lpstr>
      <vt:lpstr>Cell Nuclei Segmentation  </vt:lpstr>
      <vt:lpstr>Overview </vt:lpstr>
      <vt:lpstr> N2DL-HeLa (second dataset) </vt:lpstr>
      <vt:lpstr>PowerPoint-Präsentation</vt:lpstr>
      <vt:lpstr>PowerPoint-Präsentation</vt:lpstr>
      <vt:lpstr>Preprocessing methods N2DH-GOWT1 and N2DL-HeLa </vt:lpstr>
      <vt:lpstr>Preprocessing methods NIH3T3</vt:lpstr>
      <vt:lpstr>N2DH-GOWT1: Effects of histogram stretching</vt:lpstr>
      <vt:lpstr>NIH3T3: Reflections</vt:lpstr>
      <vt:lpstr>PowerPoint-Präsentation</vt:lpstr>
      <vt:lpstr>Preprocessing methods N2DH-GOWT1 and N2DL-HeLa </vt:lpstr>
      <vt:lpstr>Preprocessing methods NIH3T3 two-level Otsu and clip </vt:lpstr>
      <vt:lpstr>N2DH-GOWT1: Effects of histogram stretching</vt:lpstr>
      <vt:lpstr>NIH3T3: Two-level Otsu thresholding clip</vt:lpstr>
      <vt:lpstr>PowerPoint-Präsentation</vt:lpstr>
      <vt:lpstr>Preprocessing methods N2DL-HeLa and NIH3T3  </vt:lpstr>
      <vt:lpstr>Challenges</vt:lpstr>
      <vt:lpstr>NIH3T3: Effects of local adaptive Otsu thresholding</vt:lpstr>
      <vt:lpstr>Local adaptive two-level Otsu thresholding</vt:lpstr>
      <vt:lpstr>PowerPoint-Präsentation</vt:lpstr>
      <vt:lpstr>Challenges</vt:lpstr>
      <vt:lpstr>PowerPoint-Präsentation</vt:lpstr>
      <vt:lpstr>Optimal segmentation method for N2DH-GOWT1 and N2DL-HeLa </vt:lpstr>
      <vt:lpstr>Optimal segmentation method NIH3T3</vt:lpstr>
      <vt:lpstr>PowerPoint-Präsentation</vt:lpstr>
      <vt:lpstr>PowerPoint-Präsentation</vt:lpstr>
      <vt:lpstr> N2DL-HeLa (second dataset) </vt:lpstr>
      <vt:lpstr>Thank you for your attention!</vt:lpstr>
      <vt:lpstr>Extra slides</vt:lpstr>
      <vt:lpstr>Why local thresholding?</vt:lpstr>
      <vt:lpstr>Hole filling</vt:lpstr>
      <vt:lpstr>Solution Ideas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Otsu Thresholding</vt:lpstr>
      <vt:lpstr>Otsu Thresholding</vt:lpstr>
      <vt:lpstr> Discriminant Criterion Measure</vt:lpstr>
      <vt:lpstr>Holes</vt:lpstr>
      <vt:lpstr>Histogram stretching </vt:lpstr>
      <vt:lpstr>Example Histogram stretching</vt:lpstr>
      <vt:lpstr>Two-level Otsu Thresholding</vt:lpstr>
      <vt:lpstr>Application of Filter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Marie-Claire Indilewitsch</cp:lastModifiedBy>
  <cp:revision>17</cp:revision>
  <dcterms:created xsi:type="dcterms:W3CDTF">2022-07-17T12:57:11Z</dcterms:created>
  <dcterms:modified xsi:type="dcterms:W3CDTF">2022-07-17T21:34:20Z</dcterms:modified>
</cp:coreProperties>
</file>